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78" r:id="rId2"/>
    <p:sldId id="279" r:id="rId3"/>
    <p:sldId id="287" r:id="rId4"/>
    <p:sldId id="288" r:id="rId5"/>
    <p:sldId id="290" r:id="rId6"/>
    <p:sldId id="289" r:id="rId7"/>
    <p:sldId id="291" r:id="rId8"/>
    <p:sldId id="292" r:id="rId9"/>
    <p:sldId id="293" r:id="rId10"/>
    <p:sldId id="295" r:id="rId11"/>
    <p:sldId id="286" r:id="rId12"/>
    <p:sldId id="283"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4A7"/>
    <a:srgbClr val="6EB586"/>
    <a:srgbClr val="94C1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3"/>
    <p:restoredTop sz="94740"/>
  </p:normalViewPr>
  <p:slideViewPr>
    <p:cSldViewPr snapToGrid="0" snapToObjects="1">
      <p:cViewPr varScale="1">
        <p:scale>
          <a:sx n="75" d="100"/>
          <a:sy n="75" d="100"/>
        </p:scale>
        <p:origin x="81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B3390-60BA-7247-8C3A-0EE81CA14F19}" type="datetimeFigureOut">
              <a:rPr lang="en-US" smtClean="0"/>
              <a:pPr/>
              <a:t>6/9/2021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63745-E69D-774B-8756-7ACC6941BD5D}" type="slidenum">
              <a:rPr lang="en-US" smtClean="0"/>
              <a:pPr/>
              <a:t>‹nº›</a:t>
            </a:fld>
            <a:endParaRPr lang="en-US"/>
          </a:p>
        </p:txBody>
      </p:sp>
    </p:spTree>
    <p:extLst>
      <p:ext uri="{BB962C8B-B14F-4D97-AF65-F5344CB8AC3E}">
        <p14:creationId xmlns:p14="http://schemas.microsoft.com/office/powerpoint/2010/main" val="257825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358992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416524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220544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83052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48460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47566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214204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157776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173465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24736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7566B-FFD9-2F4D-9CD5-C95F48D918C1}" type="datetimeFigureOut">
              <a:rPr lang="pt-BR" smtClean="0"/>
              <a:pPr/>
              <a:t>09/06/2021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1A5C245-AB2D-1C49-BE35-2DA9CA821173}" type="slidenum">
              <a:rPr lang="pt-BR" smtClean="0"/>
              <a:pPr/>
              <a:t>‹nº›</a:t>
            </a:fld>
            <a:endParaRPr lang="pt-BR"/>
          </a:p>
        </p:txBody>
      </p:sp>
    </p:spTree>
    <p:extLst>
      <p:ext uri="{BB962C8B-B14F-4D97-AF65-F5344CB8AC3E}">
        <p14:creationId xmlns:p14="http://schemas.microsoft.com/office/powerpoint/2010/main" val="293894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7566B-FFD9-2F4D-9CD5-C95F48D918C1}" type="datetimeFigureOut">
              <a:rPr lang="pt-BR" smtClean="0"/>
              <a:pPr/>
              <a:t>09/06/2021</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C245-AB2D-1C49-BE35-2DA9CA821173}" type="slidenum">
              <a:rPr lang="pt-BR" smtClean="0"/>
              <a:pPr/>
              <a:t>‹nº›</a:t>
            </a:fld>
            <a:endParaRPr lang="pt-BR"/>
          </a:p>
        </p:txBody>
      </p:sp>
    </p:spTree>
    <p:extLst>
      <p:ext uri="{BB962C8B-B14F-4D97-AF65-F5344CB8AC3E}">
        <p14:creationId xmlns:p14="http://schemas.microsoft.com/office/powerpoint/2010/main" val="2217555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gesus@sst.sc.gov.br"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pic>
        <p:nvPicPr>
          <p:cNvPr id="4" name="Imagem 3">
            <a:extLst>
              <a:ext uri="{FF2B5EF4-FFF2-40B4-BE49-F238E27FC236}">
                <a16:creationId xmlns:a16="http://schemas.microsoft.com/office/drawing/2014/main" id="{4F789714-E987-4B7D-9D76-34A82CAB91FE}"/>
              </a:ext>
            </a:extLst>
          </p:cNvPr>
          <p:cNvPicPr>
            <a:picLocks noChangeAspect="1"/>
          </p:cNvPicPr>
          <p:nvPr/>
        </p:nvPicPr>
        <p:blipFill>
          <a:blip r:embed="rId3"/>
          <a:stretch>
            <a:fillRect/>
          </a:stretch>
        </p:blipFill>
        <p:spPr>
          <a:xfrm>
            <a:off x="2095534" y="1975104"/>
            <a:ext cx="4952932" cy="2734506"/>
          </a:xfrm>
          <a:prstGeom prst="rect">
            <a:avLst/>
          </a:prstGeom>
        </p:spPr>
      </p:pic>
    </p:spTree>
    <p:extLst>
      <p:ext uri="{BB962C8B-B14F-4D97-AF65-F5344CB8AC3E}">
        <p14:creationId xmlns:p14="http://schemas.microsoft.com/office/powerpoint/2010/main" val="264766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7" name="CaixaDeTexto 6"/>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PERIODICIDADE DO PLANO DE ASSISTÊNCIA SOCIAL</a:t>
            </a:r>
          </a:p>
        </p:txBody>
      </p:sp>
      <p:pic>
        <p:nvPicPr>
          <p:cNvPr id="6" name="Imagem 5" descr="C:\Users\Cliente\Desktop\GESUS\CURSO ELABORAÇÃO PMAS\PERIODICIDADE PMAS.jpg"/>
          <p:cNvPicPr/>
          <p:nvPr/>
        </p:nvPicPr>
        <p:blipFill>
          <a:blip r:embed="rId3" cstate="print"/>
          <a:srcRect/>
          <a:stretch>
            <a:fillRect/>
          </a:stretch>
        </p:blipFill>
        <p:spPr bwMode="auto">
          <a:xfrm>
            <a:off x="904929" y="863776"/>
            <a:ext cx="7190856" cy="5228163"/>
          </a:xfrm>
          <a:prstGeom prst="rect">
            <a:avLst/>
          </a:prstGeom>
          <a:noFill/>
          <a:ln w="9525">
            <a:noFill/>
            <a:miter lim="800000"/>
            <a:headEnd/>
            <a:tailEnd/>
          </a:ln>
        </p:spPr>
      </p:pic>
    </p:spTree>
    <p:extLst>
      <p:ext uri="{BB962C8B-B14F-4D97-AF65-F5344CB8AC3E}">
        <p14:creationId xmlns:p14="http://schemas.microsoft.com/office/powerpoint/2010/main" val="176874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3" name="Retângulo 2"/>
          <p:cNvSpPr/>
          <p:nvPr/>
        </p:nvSpPr>
        <p:spPr>
          <a:xfrm>
            <a:off x="484909" y="1080655"/>
            <a:ext cx="8160327" cy="6217087"/>
          </a:xfrm>
          <a:prstGeom prst="rect">
            <a:avLst/>
          </a:prstGeom>
        </p:spPr>
        <p:txBody>
          <a:bodyPr wrap="square">
            <a:spAutoFit/>
          </a:bodyPr>
          <a:lstStyle/>
          <a:p>
            <a:pPr algn="just"/>
            <a:r>
              <a:rPr lang="pt-BR" dirty="0"/>
              <a:t>Portaria MC nº 109, de 22 de janeiro de 2020, </a:t>
            </a:r>
            <a:r>
              <a:rPr lang="pt-BR" b="1" dirty="0"/>
              <a:t>regulamenta a averiguação dos requisitos do art. 30 da LOAS</a:t>
            </a:r>
            <a:r>
              <a:rPr lang="pt-BR" dirty="0"/>
              <a:t>, no exercício de 2020.</a:t>
            </a:r>
          </a:p>
          <a:p>
            <a:pPr algn="just"/>
            <a:endParaRPr lang="pt-BR" dirty="0"/>
          </a:p>
          <a:p>
            <a:pPr algn="just"/>
            <a:r>
              <a:rPr lang="pt-BR" i="1" dirty="0"/>
              <a:t>Art. 4º A averiguação da institucionalização do plano de assistência social dos estados,municípios e Distrito Federal será baseada no Censo do Sistema Único de Assistência Social - Censo SUAS,e na observância das normas vigentes.</a:t>
            </a:r>
          </a:p>
          <a:p>
            <a:pPr algn="just"/>
            <a:endParaRPr lang="pt-BR" i="1" dirty="0"/>
          </a:p>
          <a:p>
            <a:pPr algn="just"/>
            <a:r>
              <a:rPr lang="pt-BR" i="1" dirty="0"/>
              <a:t>Parágrafo único. Na impossibilidade de coleta da informação por meio do Censo SUAS ou na verificação de ausência dos requisitos necessários, os entes serão notificados para apresentar documentação para averiguação de regularidade.</a:t>
            </a:r>
          </a:p>
          <a:p>
            <a:pPr algn="just"/>
            <a:endParaRPr lang="pt-BR" i="1" dirty="0"/>
          </a:p>
          <a:p>
            <a:pPr algn="just"/>
            <a:r>
              <a:rPr lang="pt-BR" i="1" dirty="0"/>
              <a:t>Art. 5º Para averiguação dos requisitos do art. 30 da Lei nº 8.742, de 1993, a utilização do </a:t>
            </a:r>
            <a:r>
              <a:rPr lang="pt-BR" i="1" dirty="0" err="1"/>
              <a:t>CensoSUAS</a:t>
            </a:r>
            <a:r>
              <a:rPr lang="pt-BR" i="1" dirty="0"/>
              <a:t> e do </a:t>
            </a:r>
            <a:r>
              <a:rPr lang="pt-BR" i="1" dirty="0" err="1"/>
              <a:t>CadSUAS</a:t>
            </a:r>
            <a:r>
              <a:rPr lang="pt-BR" i="1" dirty="0"/>
              <a:t> poderão ser complementadas a qualquer tempo por outras formas de averiguações,a critério da Secretaria Nacional de Assistência Social - SNAS.</a:t>
            </a:r>
            <a:endParaRPr lang="pt-BR" dirty="0"/>
          </a:p>
          <a:p>
            <a:endParaRPr lang="pt-BR" dirty="0"/>
          </a:p>
          <a:p>
            <a:pPr algn="just"/>
            <a:r>
              <a:rPr lang="pt-BR" i="1" dirty="0"/>
              <a:t>Art. 6º A não observância das condições estabelecidas no art. 30 da Lei nº 8.742, de 1993,acarretará a suspensão dos repasses do cofinanciamento federal aos municípios, aos estados e ao Distrito Federal.</a:t>
            </a:r>
          </a:p>
          <a:p>
            <a:pPr algn="just"/>
            <a:endParaRPr lang="pt-BR" i="1" dirty="0"/>
          </a:p>
          <a:p>
            <a:pPr algn="just"/>
            <a:endParaRPr lang="pt-BR" i="1" dirty="0"/>
          </a:p>
          <a:p>
            <a:pPr algn="just"/>
            <a:endParaRPr lang="pt-BR" sz="2000" dirty="0"/>
          </a:p>
        </p:txBody>
      </p:sp>
      <p:sp>
        <p:nvSpPr>
          <p:cNvPr id="4" name="CaixaDeTexto 3"/>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MONITORAMENTO DO ARTIGO 30 DA LOAS</a:t>
            </a:r>
          </a:p>
        </p:txBody>
      </p:sp>
    </p:spTree>
    <p:extLst>
      <p:ext uri="{BB962C8B-B14F-4D97-AF65-F5344CB8AC3E}">
        <p14:creationId xmlns:p14="http://schemas.microsoft.com/office/powerpoint/2010/main" val="115879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3" name="Retângulo 2"/>
          <p:cNvSpPr/>
          <p:nvPr/>
        </p:nvSpPr>
        <p:spPr>
          <a:xfrm>
            <a:off x="526473" y="1288473"/>
            <a:ext cx="8188036" cy="5262979"/>
          </a:xfrm>
          <a:prstGeom prst="rect">
            <a:avLst/>
          </a:prstGeom>
        </p:spPr>
        <p:txBody>
          <a:bodyPr wrap="square">
            <a:spAutoFit/>
          </a:bodyPr>
          <a:lstStyle/>
          <a:p>
            <a:pPr algn="just"/>
            <a:r>
              <a:rPr lang="pt-BR" sz="2400" dirty="0"/>
              <a:t>Portaria MC nº 561, de 17 de dezembro de 2020, altera a Portaria MC nº 109/2020 quanto aos prazos de entrega de documentos comprobatórios dos requisitos exigidos no art. 30 da LOAS e ainda reforça que:</a:t>
            </a:r>
          </a:p>
          <a:p>
            <a:pPr algn="just"/>
            <a:endParaRPr lang="pt-BR" sz="2400" dirty="0"/>
          </a:p>
          <a:p>
            <a:pPr algn="just"/>
            <a:r>
              <a:rPr lang="pt-BR" sz="2400" i="1" dirty="0"/>
              <a:t>"Art. 4º-A A averiguação prevista nos </a:t>
            </a:r>
            <a:r>
              <a:rPr lang="pt-BR" sz="2400" i="1" dirty="0" err="1"/>
              <a:t>arts</a:t>
            </a:r>
            <a:r>
              <a:rPr lang="pt-BR" sz="2400" i="1" dirty="0"/>
              <a:t>. 2º e 4º, nos exercícios de 2020 e 2021, inicialmente se baseará no Censo Suas, e após esse período, a verificação dos requisitos se dará em sede de monitoramento continuado nos termos de normativo específico da Secretaria Nacional de Assistência Social."</a:t>
            </a:r>
          </a:p>
          <a:p>
            <a:pPr algn="just"/>
            <a:endParaRPr lang="pt-BR" sz="2400" i="1" dirty="0"/>
          </a:p>
          <a:p>
            <a:pPr algn="just"/>
            <a:endParaRPr lang="pt-BR" sz="2400" dirty="0"/>
          </a:p>
          <a:p>
            <a:pPr algn="just"/>
            <a:endParaRPr lang="pt-BR" sz="2400" dirty="0"/>
          </a:p>
          <a:p>
            <a:pPr algn="just"/>
            <a:endParaRPr lang="pt-BR" sz="2400" dirty="0"/>
          </a:p>
        </p:txBody>
      </p:sp>
      <p:sp>
        <p:nvSpPr>
          <p:cNvPr id="4" name="CaixaDeTexto 3"/>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MONITORAMENTO DO ARTIGO 30 DA LOAS</a:t>
            </a:r>
          </a:p>
        </p:txBody>
      </p:sp>
    </p:spTree>
    <p:extLst>
      <p:ext uri="{BB962C8B-B14F-4D97-AF65-F5344CB8AC3E}">
        <p14:creationId xmlns:p14="http://schemas.microsoft.com/office/powerpoint/2010/main" val="115879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6" name="CaixaDeTexto 5"/>
          <p:cNvSpPr txBox="1"/>
          <p:nvPr/>
        </p:nvSpPr>
        <p:spPr>
          <a:xfrm>
            <a:off x="429491" y="1164134"/>
            <a:ext cx="7994073" cy="5693866"/>
          </a:xfrm>
          <a:prstGeom prst="rect">
            <a:avLst/>
          </a:prstGeom>
          <a:noFill/>
        </p:spPr>
        <p:txBody>
          <a:bodyPr wrap="square" rtlCol="0">
            <a:spAutoFit/>
          </a:bodyPr>
          <a:lstStyle/>
          <a:p>
            <a:endParaRPr lang="pt-BR" sz="2800" b="1" i="1" dirty="0">
              <a:solidFill>
                <a:schemeClr val="tx1">
                  <a:lumMod val="85000"/>
                  <a:lumOff val="15000"/>
                </a:schemeClr>
              </a:solidFill>
            </a:endParaRPr>
          </a:p>
          <a:p>
            <a:r>
              <a:rPr lang="pt-BR" sz="2800" b="1" i="1" dirty="0">
                <a:solidFill>
                  <a:schemeClr val="tx1">
                    <a:lumMod val="85000"/>
                    <a:lumOff val="15000"/>
                  </a:schemeClr>
                </a:solidFill>
              </a:rPr>
              <a:t>Letícia Guimarães Braz </a:t>
            </a:r>
          </a:p>
          <a:p>
            <a:r>
              <a:rPr lang="pt-BR" sz="2800" b="1" i="1" dirty="0">
                <a:solidFill>
                  <a:schemeClr val="tx1">
                    <a:lumMod val="85000"/>
                    <a:lumOff val="15000"/>
                  </a:schemeClr>
                </a:solidFill>
              </a:rPr>
              <a:t>Assistente Social/Gerente</a:t>
            </a:r>
            <a:endParaRPr lang="pt-BR" sz="2800" dirty="0"/>
          </a:p>
          <a:p>
            <a:endParaRPr lang="pt-BR" sz="2800" dirty="0"/>
          </a:p>
          <a:p>
            <a:r>
              <a:rPr lang="pt-BR" sz="2800" b="1" i="1" dirty="0"/>
              <a:t>Letícia Martins Falcão Ferreira</a:t>
            </a:r>
          </a:p>
          <a:p>
            <a:r>
              <a:rPr lang="pt-BR" sz="2800" b="1" i="1" dirty="0"/>
              <a:t>Assistente Social</a:t>
            </a:r>
          </a:p>
          <a:p>
            <a:endParaRPr lang="pt-BR" sz="2800" b="1" i="1" dirty="0"/>
          </a:p>
          <a:p>
            <a:r>
              <a:rPr lang="pt-BR" sz="2800" b="1" i="1" dirty="0"/>
              <a:t>Contatos:</a:t>
            </a:r>
          </a:p>
          <a:p>
            <a:r>
              <a:rPr lang="pt-BR" sz="2800" b="1" i="1" dirty="0"/>
              <a:t>(048) 3664 0799</a:t>
            </a:r>
          </a:p>
          <a:p>
            <a:r>
              <a:rPr lang="pt-BR" sz="2800" dirty="0">
                <a:hlinkClick r:id="rId3"/>
              </a:rPr>
              <a:t>gsuas@sst.sc.gov.br</a:t>
            </a:r>
            <a:endParaRPr lang="pt-BR" sz="2800" dirty="0"/>
          </a:p>
          <a:p>
            <a:r>
              <a:rPr lang="pt-BR" sz="2800" dirty="0"/>
              <a:t>vigilanciasstsc@gmail.com </a:t>
            </a:r>
          </a:p>
          <a:p>
            <a:pPr>
              <a:buFont typeface="Arial" pitchFamily="34" charset="0"/>
              <a:buChar char="•"/>
            </a:pPr>
            <a:endParaRPr lang="pt-BR" sz="2800" dirty="0">
              <a:solidFill>
                <a:schemeClr val="tx1">
                  <a:lumMod val="85000"/>
                  <a:lumOff val="15000"/>
                </a:schemeClr>
              </a:solidFill>
            </a:endParaRPr>
          </a:p>
          <a:p>
            <a:pPr>
              <a:buFont typeface="Arial" pitchFamily="34" charset="0"/>
              <a:buChar char="•"/>
            </a:pPr>
            <a:endParaRPr lang="pt-BR" sz="2800" dirty="0">
              <a:solidFill>
                <a:schemeClr val="tx1">
                  <a:lumMod val="85000"/>
                  <a:lumOff val="15000"/>
                </a:schemeClr>
              </a:solidFill>
            </a:endParaRPr>
          </a:p>
        </p:txBody>
      </p:sp>
      <p:sp>
        <p:nvSpPr>
          <p:cNvPr id="7" name="CaixaDeTexto 6"/>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GERÊNCIA DE GESTÃO DO SUAS - GSUAS</a:t>
            </a:r>
          </a:p>
        </p:txBody>
      </p:sp>
    </p:spTree>
    <p:extLst>
      <p:ext uri="{BB962C8B-B14F-4D97-AF65-F5344CB8AC3E}">
        <p14:creationId xmlns:p14="http://schemas.microsoft.com/office/powerpoint/2010/main" val="115879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6" name="CaixaDeTexto 5"/>
          <p:cNvSpPr txBox="1"/>
          <p:nvPr/>
        </p:nvSpPr>
        <p:spPr>
          <a:xfrm>
            <a:off x="263237" y="557034"/>
            <a:ext cx="865909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3600" b="1" i="1" dirty="0">
                <a:solidFill>
                  <a:schemeClr val="tx1"/>
                </a:solidFill>
              </a:rPr>
              <a:t>PLANO MUNICIPAL DE ASSISTÊNCIA SOCIAL (2022-2025)</a:t>
            </a:r>
          </a:p>
        </p:txBody>
      </p:sp>
      <p:pic>
        <p:nvPicPr>
          <p:cNvPr id="2050" name="Picture 2"/>
          <p:cNvPicPr>
            <a:picLocks noChangeAspect="1" noChangeArrowheads="1"/>
          </p:cNvPicPr>
          <p:nvPr/>
        </p:nvPicPr>
        <p:blipFill>
          <a:blip r:embed="rId3"/>
          <a:srcRect l="12738" t="24023" r="35761" b="12500"/>
          <a:stretch>
            <a:fillRect/>
          </a:stretch>
        </p:blipFill>
        <p:spPr bwMode="auto">
          <a:xfrm>
            <a:off x="1496291" y="1979036"/>
            <a:ext cx="6127606" cy="4246208"/>
          </a:xfrm>
          <a:prstGeom prst="rect">
            <a:avLst/>
          </a:prstGeom>
          <a:noFill/>
          <a:ln w="9525">
            <a:noFill/>
            <a:miter lim="800000"/>
            <a:headEnd/>
            <a:tailEnd/>
          </a:ln>
        </p:spPr>
      </p:pic>
    </p:spTree>
    <p:extLst>
      <p:ext uri="{BB962C8B-B14F-4D97-AF65-F5344CB8AC3E}">
        <p14:creationId xmlns:p14="http://schemas.microsoft.com/office/powerpoint/2010/main" val="176874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3" name="CaixaDeTexto 2"/>
          <p:cNvSpPr txBox="1"/>
          <p:nvPr/>
        </p:nvSpPr>
        <p:spPr>
          <a:xfrm>
            <a:off x="528162" y="1048442"/>
            <a:ext cx="8047802" cy="1200329"/>
          </a:xfrm>
          <a:prstGeom prst="rect">
            <a:avLst/>
          </a:prstGeom>
          <a:noFill/>
        </p:spPr>
        <p:txBody>
          <a:bodyPr wrap="square" rtlCol="0">
            <a:spAutoFit/>
          </a:bodyPr>
          <a:lstStyle/>
          <a:p>
            <a:pPr algn="just"/>
            <a:r>
              <a:rPr lang="pt-BR" sz="2400" dirty="0"/>
              <a:t>Para a consolidação da Política de Assistência Social, os entes federativos têm a exigência de instituir o </a:t>
            </a:r>
            <a:r>
              <a:rPr lang="pt-BR" sz="2400" b="1" i="1" dirty="0"/>
              <a:t>Conselho</a:t>
            </a:r>
            <a:r>
              <a:rPr lang="pt-BR" sz="2400" dirty="0"/>
              <a:t>, o </a:t>
            </a:r>
            <a:r>
              <a:rPr lang="pt-BR" sz="2400" b="1" i="1" dirty="0"/>
              <a:t>Fundo</a:t>
            </a:r>
            <a:r>
              <a:rPr lang="pt-BR" sz="2400" dirty="0"/>
              <a:t> e o </a:t>
            </a:r>
            <a:r>
              <a:rPr lang="pt-BR" sz="2400" b="1" i="1" u="sng" dirty="0"/>
              <a:t>Plano</a:t>
            </a:r>
            <a:r>
              <a:rPr lang="pt-BR" sz="2400" u="sng" dirty="0"/>
              <a:t> </a:t>
            </a:r>
            <a:r>
              <a:rPr lang="pt-BR" sz="2400" b="1" i="1" u="sng" dirty="0"/>
              <a:t>de Assistência Social</a:t>
            </a:r>
            <a:r>
              <a:rPr lang="pt-BR" sz="2400" dirty="0"/>
              <a:t>. </a:t>
            </a:r>
          </a:p>
        </p:txBody>
      </p:sp>
      <p:sp>
        <p:nvSpPr>
          <p:cNvPr id="6" name="CaixaDeTexto 5"/>
          <p:cNvSpPr txBox="1"/>
          <p:nvPr/>
        </p:nvSpPr>
        <p:spPr>
          <a:xfrm>
            <a:off x="263237" y="525222"/>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PLANO MUNICIPAL DE ASSISTÊNCIA SOCIAL (2022-2025)</a:t>
            </a:r>
          </a:p>
        </p:txBody>
      </p:sp>
      <p:pic>
        <p:nvPicPr>
          <p:cNvPr id="3074" name="Picture 2"/>
          <p:cNvPicPr>
            <a:picLocks noChangeAspect="1" noChangeArrowheads="1"/>
          </p:cNvPicPr>
          <p:nvPr/>
        </p:nvPicPr>
        <p:blipFill>
          <a:blip r:embed="rId3"/>
          <a:srcRect l="15703" t="22461" r="37778" b="15625"/>
          <a:stretch>
            <a:fillRect/>
          </a:stretch>
        </p:blipFill>
        <p:spPr bwMode="auto">
          <a:xfrm>
            <a:off x="1494733" y="2248771"/>
            <a:ext cx="5889739" cy="4407216"/>
          </a:xfrm>
          <a:prstGeom prst="rect">
            <a:avLst/>
          </a:prstGeom>
          <a:noFill/>
          <a:ln w="9525">
            <a:noFill/>
            <a:miter lim="800000"/>
            <a:headEnd/>
            <a:tailEnd/>
          </a:ln>
        </p:spPr>
      </p:pic>
    </p:spTree>
    <p:extLst>
      <p:ext uri="{BB962C8B-B14F-4D97-AF65-F5344CB8AC3E}">
        <p14:creationId xmlns:p14="http://schemas.microsoft.com/office/powerpoint/2010/main" val="176874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6" name="Retângulo 5"/>
          <p:cNvSpPr/>
          <p:nvPr/>
        </p:nvSpPr>
        <p:spPr>
          <a:xfrm>
            <a:off x="637309" y="1898073"/>
            <a:ext cx="7910946" cy="3785652"/>
          </a:xfrm>
          <a:prstGeom prst="rect">
            <a:avLst/>
          </a:prstGeom>
        </p:spPr>
        <p:txBody>
          <a:bodyPr wrap="square">
            <a:spAutoFit/>
          </a:bodyPr>
          <a:lstStyle/>
          <a:p>
            <a:pPr algn="just"/>
            <a:r>
              <a:rPr lang="pt-BR" sz="2400" dirty="0"/>
              <a:t>O Plano de Assistência Social é um instrumento de </a:t>
            </a:r>
            <a:r>
              <a:rPr lang="pt-BR" sz="2400" b="1" dirty="0"/>
              <a:t>planejamento técnico e financeiro </a:t>
            </a:r>
            <a:r>
              <a:rPr lang="pt-BR" sz="2400" dirty="0"/>
              <a:t>que estabelece diretrizes gerais para orientar as prioridades, metas e ações programáticas da Política de Assistência Social a serem cumpridas em um espaço e um tempo delimitados. </a:t>
            </a:r>
          </a:p>
          <a:p>
            <a:pPr algn="just"/>
            <a:endParaRPr lang="pt-BR" sz="2400" dirty="0"/>
          </a:p>
          <a:p>
            <a:pPr algn="just"/>
            <a:r>
              <a:rPr lang="pt-BR" sz="2400" dirty="0"/>
              <a:t>Visa à implementação do Sistema Único de Assistência Social (SUAS), ao fortalecimento da descentralização e da municipalização da Assistência Social e à redução das vulnerabilidades e desigualdades sociais. </a:t>
            </a:r>
          </a:p>
        </p:txBody>
      </p:sp>
      <p:sp>
        <p:nvSpPr>
          <p:cNvPr id="7" name="CaixaDeTexto 6"/>
          <p:cNvSpPr txBox="1"/>
          <p:nvPr/>
        </p:nvSpPr>
        <p:spPr>
          <a:xfrm>
            <a:off x="263237" y="786832"/>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PLANO MUNICIPAL DE ASSISTÊNCIA SOCIAL (2022-2025)</a:t>
            </a:r>
          </a:p>
        </p:txBody>
      </p:sp>
    </p:spTree>
    <p:extLst>
      <p:ext uri="{BB962C8B-B14F-4D97-AF65-F5344CB8AC3E}">
        <p14:creationId xmlns:p14="http://schemas.microsoft.com/office/powerpoint/2010/main" val="176874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3" name="CaixaDeTexto 2"/>
          <p:cNvSpPr txBox="1"/>
          <p:nvPr/>
        </p:nvSpPr>
        <p:spPr>
          <a:xfrm>
            <a:off x="471056" y="1310052"/>
            <a:ext cx="8201890" cy="4154984"/>
          </a:xfrm>
          <a:prstGeom prst="rect">
            <a:avLst/>
          </a:prstGeom>
          <a:noFill/>
        </p:spPr>
        <p:txBody>
          <a:bodyPr wrap="square" rtlCol="0">
            <a:spAutoFit/>
          </a:bodyPr>
          <a:lstStyle/>
          <a:p>
            <a:pPr algn="just"/>
            <a:r>
              <a:rPr lang="pt-BR" sz="2400" dirty="0"/>
              <a:t>O Plano de Assistência Social constitui-se como importante instrumento de planejamento estratégico que organiza, regula e norteia a execução desta política. </a:t>
            </a:r>
          </a:p>
          <a:p>
            <a:pPr algn="just"/>
            <a:endParaRPr lang="pt-BR" sz="2400" dirty="0"/>
          </a:p>
          <a:p>
            <a:pPr algn="just"/>
            <a:r>
              <a:rPr lang="pt-BR" sz="2400" dirty="0"/>
              <a:t>A Política de Assistência Social tem como base de sua organização a descentralização político-administrativa que confere aos entes federativos a autonomia em fixar suas respectivas políticas e planos de ação, portanto os Planos de Assistência Social são instrumentos propulsores de práticas interventivas qualificadas, alicerçadas no planejamento e com efetivo impacto social. </a:t>
            </a:r>
          </a:p>
        </p:txBody>
      </p:sp>
      <p:sp>
        <p:nvSpPr>
          <p:cNvPr id="7" name="CaixaDeTexto 6"/>
          <p:cNvSpPr txBox="1"/>
          <p:nvPr/>
        </p:nvSpPr>
        <p:spPr>
          <a:xfrm>
            <a:off x="263237" y="525222"/>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PLANO MUNICIPAL DE ASSISTÊNCIA SOCIAL (2022-2025)</a:t>
            </a:r>
          </a:p>
        </p:txBody>
      </p:sp>
    </p:spTree>
    <p:extLst>
      <p:ext uri="{BB962C8B-B14F-4D97-AF65-F5344CB8AC3E}">
        <p14:creationId xmlns:p14="http://schemas.microsoft.com/office/powerpoint/2010/main" val="176874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6" name="Retângulo 5"/>
          <p:cNvSpPr/>
          <p:nvPr/>
        </p:nvSpPr>
        <p:spPr>
          <a:xfrm>
            <a:off x="263237" y="1048442"/>
            <a:ext cx="8659090" cy="1292662"/>
          </a:xfrm>
          <a:prstGeom prst="rect">
            <a:avLst/>
          </a:prstGeom>
        </p:spPr>
        <p:txBody>
          <a:bodyPr wrap="square">
            <a:spAutoFit/>
          </a:bodyPr>
          <a:lstStyle/>
          <a:p>
            <a:pPr algn="just"/>
            <a:r>
              <a:rPr lang="pt-BR" sz="2000" dirty="0"/>
              <a:t>Desta forma, o Plano impõe-se como instrumento indispensável para a construção de uma política </a:t>
            </a:r>
            <a:r>
              <a:rPr lang="pt-BR" sz="2000" b="1" dirty="0"/>
              <a:t>planejada e efetiva</a:t>
            </a:r>
            <a:r>
              <a:rPr lang="pt-BR" sz="2000" dirty="0"/>
              <a:t>, não sendo apenas um instrumento técnico, mas também um instrumento essencialmente político. </a:t>
            </a:r>
          </a:p>
          <a:p>
            <a:pPr algn="just"/>
            <a:endParaRPr lang="pt-BR" dirty="0"/>
          </a:p>
        </p:txBody>
      </p:sp>
      <p:pic>
        <p:nvPicPr>
          <p:cNvPr id="7" name="Picture 2"/>
          <p:cNvPicPr>
            <a:picLocks noChangeAspect="1" noChangeArrowheads="1"/>
          </p:cNvPicPr>
          <p:nvPr/>
        </p:nvPicPr>
        <p:blipFill>
          <a:blip r:embed="rId3"/>
          <a:srcRect l="10102" t="28666" r="32028" b="13477"/>
          <a:stretch>
            <a:fillRect/>
          </a:stretch>
        </p:blipFill>
        <p:spPr bwMode="auto">
          <a:xfrm>
            <a:off x="971474" y="2248771"/>
            <a:ext cx="7124311" cy="4004649"/>
          </a:xfrm>
          <a:prstGeom prst="rect">
            <a:avLst/>
          </a:prstGeom>
          <a:noFill/>
          <a:ln w="9525">
            <a:noFill/>
            <a:miter lim="800000"/>
            <a:headEnd/>
            <a:tailEnd/>
          </a:ln>
        </p:spPr>
      </p:pic>
      <p:sp>
        <p:nvSpPr>
          <p:cNvPr id="8" name="CaixaDeTexto 7"/>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PLANO MUNICIPAL DE ASSISTÊNCIA SOCIAL (2022-2025)</a:t>
            </a:r>
          </a:p>
        </p:txBody>
      </p:sp>
    </p:spTree>
    <p:extLst>
      <p:ext uri="{BB962C8B-B14F-4D97-AF65-F5344CB8AC3E}">
        <p14:creationId xmlns:p14="http://schemas.microsoft.com/office/powerpoint/2010/main" val="176874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7" name="CaixaDeTexto 6"/>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MARCO REGULATÓRIO</a:t>
            </a:r>
          </a:p>
        </p:txBody>
      </p:sp>
      <p:sp>
        <p:nvSpPr>
          <p:cNvPr id="8" name="Retângulo 7"/>
          <p:cNvSpPr/>
          <p:nvPr/>
        </p:nvSpPr>
        <p:spPr>
          <a:xfrm>
            <a:off x="526473" y="1108364"/>
            <a:ext cx="8215745" cy="2215991"/>
          </a:xfrm>
          <a:prstGeom prst="rect">
            <a:avLst/>
          </a:prstGeom>
        </p:spPr>
        <p:txBody>
          <a:bodyPr wrap="square">
            <a:spAutoFit/>
          </a:bodyPr>
          <a:lstStyle/>
          <a:p>
            <a:endParaRPr lang="pt-BR" b="1" dirty="0"/>
          </a:p>
          <a:p>
            <a:pPr algn="just"/>
            <a:r>
              <a:rPr lang="pt-BR" sz="2000" dirty="0"/>
              <a:t>A </a:t>
            </a:r>
            <a:r>
              <a:rPr lang="pt-BR" sz="2000" b="1" dirty="0"/>
              <a:t>Lei Orgânica da Assistência Social (LOAS) </a:t>
            </a:r>
            <a:r>
              <a:rPr lang="pt-BR" sz="2000" dirty="0"/>
              <a:t>alterada pela Lei nº 12.435/2011, em seu artigo 30 dispõe que é condição para os repasses, aos municípios, aos estados e ao Distrito Federal, dos recursos financeiros federais, a efetiva instituição e funcionamento do </a:t>
            </a:r>
            <a:r>
              <a:rPr lang="pt-BR" sz="2000" b="1" u="sng" dirty="0"/>
              <a:t>Conselho, Fundo e Plano</a:t>
            </a:r>
            <a:r>
              <a:rPr lang="pt-BR" sz="2000" dirty="0"/>
              <a:t>, colocando, assim, os Planos de Assistência Social como instrumentos impulsionadores de práticas interventivas baseadas no planejamento. </a:t>
            </a:r>
          </a:p>
        </p:txBody>
      </p:sp>
      <p:sp>
        <p:nvSpPr>
          <p:cNvPr id="9" name="Retângulo 8"/>
          <p:cNvSpPr/>
          <p:nvPr/>
        </p:nvSpPr>
        <p:spPr>
          <a:xfrm>
            <a:off x="526473" y="3782291"/>
            <a:ext cx="8215745" cy="1938992"/>
          </a:xfrm>
          <a:prstGeom prst="rect">
            <a:avLst/>
          </a:prstGeom>
        </p:spPr>
        <p:txBody>
          <a:bodyPr wrap="square">
            <a:spAutoFit/>
          </a:bodyPr>
          <a:lstStyle/>
          <a:p>
            <a:pPr algn="just"/>
            <a:r>
              <a:rPr lang="pt-BR" sz="2000" dirty="0"/>
              <a:t>A </a:t>
            </a:r>
            <a:r>
              <a:rPr lang="pt-BR" sz="2000" b="1" dirty="0"/>
              <a:t>Norma Operacional Básica do SUAS (NOB/SUAS) </a:t>
            </a:r>
            <a:r>
              <a:rPr lang="pt-BR" sz="2000" dirty="0"/>
              <a:t>de 2012 preceitua em seu Capítulo III, artigo 18, que o Plano de Assistência Social é um instrumento de planejamento estratégico que organiza, regula e norteia a execução da política na perspectiva do SUAS, sendo sua elaboração de responsabilidade do Órgão Gestor que o submete à aprovação do Conselho de Assistência Social. </a:t>
            </a:r>
          </a:p>
        </p:txBody>
      </p:sp>
    </p:spTree>
    <p:extLst>
      <p:ext uri="{BB962C8B-B14F-4D97-AF65-F5344CB8AC3E}">
        <p14:creationId xmlns:p14="http://schemas.microsoft.com/office/powerpoint/2010/main" val="176874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7" name="CaixaDeTexto 6"/>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MARCO REGULATÓRIO</a:t>
            </a:r>
          </a:p>
        </p:txBody>
      </p:sp>
      <p:pic>
        <p:nvPicPr>
          <p:cNvPr id="1026" name="Picture 2"/>
          <p:cNvPicPr>
            <a:picLocks noChangeAspect="1" noChangeArrowheads="1"/>
          </p:cNvPicPr>
          <p:nvPr/>
        </p:nvPicPr>
        <p:blipFill>
          <a:blip r:embed="rId3"/>
          <a:srcRect l="11969" t="21289" r="33346" b="10547"/>
          <a:stretch>
            <a:fillRect/>
          </a:stretch>
        </p:blipFill>
        <p:spPr bwMode="auto">
          <a:xfrm>
            <a:off x="980610" y="1030865"/>
            <a:ext cx="7318263" cy="5128662"/>
          </a:xfrm>
          <a:prstGeom prst="rect">
            <a:avLst/>
          </a:prstGeom>
          <a:noFill/>
          <a:ln w="9525">
            <a:noFill/>
            <a:miter lim="800000"/>
            <a:headEnd/>
            <a:tailEnd/>
          </a:ln>
        </p:spPr>
      </p:pic>
    </p:spTree>
    <p:extLst>
      <p:ext uri="{BB962C8B-B14F-4D97-AF65-F5344CB8AC3E}">
        <p14:creationId xmlns:p14="http://schemas.microsoft.com/office/powerpoint/2010/main" val="176874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B47B3-41E0-C445-ADD6-1FBB6DF5385D}"/>
              </a:ext>
            </a:extLst>
          </p:cNvPr>
          <p:cNvPicPr>
            <a:picLocks noChangeAspect="1"/>
          </p:cNvPicPr>
          <p:nvPr/>
        </p:nvPicPr>
        <p:blipFill>
          <a:blip r:embed="rId2"/>
          <a:stretch>
            <a:fillRect/>
          </a:stretch>
        </p:blipFill>
        <p:spPr>
          <a:xfrm>
            <a:off x="0" y="3048"/>
            <a:ext cx="9144000" cy="6851904"/>
          </a:xfrm>
          <a:prstGeom prst="rect">
            <a:avLst/>
          </a:prstGeom>
        </p:spPr>
      </p:pic>
      <p:sp>
        <p:nvSpPr>
          <p:cNvPr id="2" name="CaixaDeTexto 1"/>
          <p:cNvSpPr txBox="1"/>
          <p:nvPr/>
        </p:nvSpPr>
        <p:spPr>
          <a:xfrm>
            <a:off x="1193180" y="602166"/>
            <a:ext cx="6902605" cy="707886"/>
          </a:xfrm>
          <a:prstGeom prst="rect">
            <a:avLst/>
          </a:prstGeom>
          <a:noFill/>
        </p:spPr>
        <p:txBody>
          <a:bodyPr wrap="square" rtlCol="0">
            <a:spAutoFit/>
          </a:bodyPr>
          <a:lstStyle/>
          <a:p>
            <a:pPr algn="ctr"/>
            <a:endParaRPr lang="pt-BR" sz="4000" dirty="0">
              <a:solidFill>
                <a:schemeClr val="tx1">
                  <a:lumMod val="85000"/>
                  <a:lumOff val="15000"/>
                </a:schemeClr>
              </a:solidFill>
              <a:effectLst>
                <a:outerShdw blurRad="38100" dist="38100" dir="2700000" algn="tl">
                  <a:srgbClr val="000000">
                    <a:alpha val="43137"/>
                  </a:srgbClr>
                </a:outerShdw>
              </a:effectLst>
            </a:endParaRPr>
          </a:p>
        </p:txBody>
      </p:sp>
      <p:sp>
        <p:nvSpPr>
          <p:cNvPr id="7" name="CaixaDeTexto 6"/>
          <p:cNvSpPr txBox="1"/>
          <p:nvPr/>
        </p:nvSpPr>
        <p:spPr>
          <a:xfrm>
            <a:off x="263237" y="340556"/>
            <a:ext cx="865909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800" b="1" i="1" dirty="0">
                <a:solidFill>
                  <a:schemeClr val="tx1"/>
                </a:solidFill>
              </a:rPr>
              <a:t>PERIODICIDADE DO PLANO DE ASSISTÊNCIA SOCIAL</a:t>
            </a:r>
          </a:p>
        </p:txBody>
      </p:sp>
      <p:sp>
        <p:nvSpPr>
          <p:cNvPr id="9" name="Retângulo 8"/>
          <p:cNvSpPr/>
          <p:nvPr/>
        </p:nvSpPr>
        <p:spPr>
          <a:xfrm>
            <a:off x="498763" y="1310052"/>
            <a:ext cx="8215745" cy="4154984"/>
          </a:xfrm>
          <a:prstGeom prst="rect">
            <a:avLst/>
          </a:prstGeom>
        </p:spPr>
        <p:txBody>
          <a:bodyPr wrap="square">
            <a:spAutoFit/>
          </a:bodyPr>
          <a:lstStyle/>
          <a:p>
            <a:pPr algn="just"/>
            <a:r>
              <a:rPr lang="pt-BR" sz="2400" dirty="0"/>
              <a:t>O Plano de Assistência Social deve ser elaborado a cada quatro anos, de acordo com os períodos de elaboração do Plano Plurianual – PPA, contemplando o segundo ano da gestão governamental em que foi elaborado e o primeiro ano da gestão seguinte.</a:t>
            </a:r>
          </a:p>
          <a:p>
            <a:pPr algn="just"/>
            <a:r>
              <a:rPr lang="pt-BR" sz="2400" dirty="0"/>
              <a:t> </a:t>
            </a:r>
          </a:p>
          <a:p>
            <a:pPr algn="just"/>
            <a:r>
              <a:rPr lang="pt-BR" sz="2400" dirty="0"/>
              <a:t>O próximo Plano Municipal de Assistência Social (PMAS) terá a </a:t>
            </a:r>
            <a:r>
              <a:rPr lang="pt-BR" sz="2400" b="1" u="sng" dirty="0"/>
              <a:t>vigência nos anos de 2022 a 2025</a:t>
            </a:r>
            <a:r>
              <a:rPr lang="pt-BR" sz="2400" dirty="0"/>
              <a:t>. O ano de 2022 corresponde ao segundo ano do mandato do prefeito atual, sendo que o Plano termina no ano de 2025, que representa o primeiro ano do mandato do próximo prefeito. </a:t>
            </a:r>
          </a:p>
        </p:txBody>
      </p:sp>
    </p:spTree>
    <p:extLst>
      <p:ext uri="{BB962C8B-B14F-4D97-AF65-F5344CB8AC3E}">
        <p14:creationId xmlns:p14="http://schemas.microsoft.com/office/powerpoint/2010/main" val="1768743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1057</TotalTime>
  <Words>851</Words>
  <Application>Microsoft Office PowerPoint</Application>
  <PresentationFormat>Apresentação na tela (4:3)</PresentationFormat>
  <Paragraphs>52</Paragraphs>
  <Slides>13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13</vt:i4>
      </vt:variant>
    </vt:vector>
  </HeadingPairs>
  <TitlesOfParts>
    <vt:vector size="17" baseType="lpstr">
      <vt:lpstr>Arial</vt:lpstr>
      <vt:lpstr>Calibri</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Sandra Spricigo</dc:creator>
  <cp:lastModifiedBy>fecam</cp:lastModifiedBy>
  <cp:revision>109</cp:revision>
  <dcterms:created xsi:type="dcterms:W3CDTF">2019-01-24T20:38:11Z</dcterms:created>
  <dcterms:modified xsi:type="dcterms:W3CDTF">2021-06-09T16:24:16Z</dcterms:modified>
</cp:coreProperties>
</file>