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0" r:id="rId2"/>
    <p:sldId id="272" r:id="rId3"/>
    <p:sldId id="274" r:id="rId4"/>
    <p:sldId id="275" r:id="rId5"/>
    <p:sldId id="278" r:id="rId6"/>
    <p:sldId id="276" r:id="rId7"/>
    <p:sldId id="271" r:id="rId8"/>
    <p:sldId id="277" r:id="rId9"/>
    <p:sldId id="282" r:id="rId10"/>
    <p:sldId id="280" r:id="rId11"/>
    <p:sldId id="281" r:id="rId12"/>
    <p:sldId id="279" r:id="rId13"/>
    <p:sldId id="284" r:id="rId14"/>
    <p:sldId id="285" r:id="rId15"/>
    <p:sldId id="286" r:id="rId16"/>
    <p:sldId id="26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BFA96-D709-4DEC-A381-05CBC769113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7B12C6-57ED-4DD5-9552-5692C98250F7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050">
              <a:solidFill>
                <a:schemeClr val="bg1"/>
              </a:solidFill>
            </a:rPr>
            <a:t>Arquiteto e Urbanista / Engenheiro</a:t>
          </a:r>
        </a:p>
      </dgm:t>
    </dgm:pt>
    <dgm:pt modelId="{1266B40A-7129-463F-9E0A-891DCE4DD798}" type="parTrans" cxnId="{1BF126D6-DAF1-45CA-ADA8-B4F5D85A6908}">
      <dgm:prSet/>
      <dgm:spPr/>
      <dgm:t>
        <a:bodyPr/>
        <a:lstStyle/>
        <a:p>
          <a:endParaRPr lang="pt-BR"/>
        </a:p>
      </dgm:t>
    </dgm:pt>
    <dgm:pt modelId="{4580A62B-7AA9-4025-807A-22B5AD23573E}" type="sibTrans" cxnId="{1BF126D6-DAF1-45CA-ADA8-B4F5D85A6908}">
      <dgm:prSet/>
      <dgm:spPr/>
      <dgm:t>
        <a:bodyPr/>
        <a:lstStyle/>
        <a:p>
          <a:endParaRPr lang="pt-BR"/>
        </a:p>
      </dgm:t>
    </dgm:pt>
    <dgm:pt modelId="{1B4D5BEB-3873-42D8-9AAE-047483193F39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050"/>
            <a:t>Advogado</a:t>
          </a:r>
        </a:p>
      </dgm:t>
    </dgm:pt>
    <dgm:pt modelId="{AFBC6869-4051-46B9-86BD-9F43779CA8BB}" type="parTrans" cxnId="{B0FF10A7-B40F-4110-8C6C-B3B6D70E25A1}">
      <dgm:prSet/>
      <dgm:spPr/>
      <dgm:t>
        <a:bodyPr/>
        <a:lstStyle/>
        <a:p>
          <a:endParaRPr lang="pt-BR"/>
        </a:p>
      </dgm:t>
    </dgm:pt>
    <dgm:pt modelId="{3884C04B-8E2E-44AE-9808-20101E8017E7}" type="sibTrans" cxnId="{B0FF10A7-B40F-4110-8C6C-B3B6D70E25A1}">
      <dgm:prSet/>
      <dgm:spPr/>
      <dgm:t>
        <a:bodyPr/>
        <a:lstStyle/>
        <a:p>
          <a:endParaRPr lang="pt-BR"/>
        </a:p>
      </dgm:t>
    </dgm:pt>
    <dgm:pt modelId="{4E72CBD1-8A26-48C2-8EAB-4996D104668C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050"/>
            <a:t>Coordenador/</a:t>
          </a:r>
        </a:p>
        <a:p>
          <a:r>
            <a:rPr lang="pt-BR" sz="1050"/>
            <a:t>Secretário</a:t>
          </a:r>
        </a:p>
      </dgm:t>
    </dgm:pt>
    <dgm:pt modelId="{33F8BD22-AE8D-49B8-B347-11779FE11830}" type="parTrans" cxnId="{92530FA0-E49A-4C0E-9555-8422F80C120E}">
      <dgm:prSet/>
      <dgm:spPr/>
      <dgm:t>
        <a:bodyPr/>
        <a:lstStyle/>
        <a:p>
          <a:endParaRPr lang="pt-BR"/>
        </a:p>
      </dgm:t>
    </dgm:pt>
    <dgm:pt modelId="{258D573C-1A3D-40B6-B55E-73D448CB11EE}" type="sibTrans" cxnId="{92530FA0-E49A-4C0E-9555-8422F80C120E}">
      <dgm:prSet/>
      <dgm:spPr/>
      <dgm:t>
        <a:bodyPr/>
        <a:lstStyle/>
        <a:p>
          <a:endParaRPr lang="pt-BR"/>
        </a:p>
      </dgm:t>
    </dgm:pt>
    <dgm:pt modelId="{F1E091C1-16D9-45E5-801F-C9587C30A79F}">
      <dgm:prSet phldrT="[Texto]" custT="1"/>
      <dgm:spPr/>
      <dgm:t>
        <a:bodyPr/>
        <a:lstStyle/>
        <a:p>
          <a:r>
            <a:rPr lang="pt-BR" sz="1050"/>
            <a:t>Administrativo</a:t>
          </a:r>
        </a:p>
      </dgm:t>
    </dgm:pt>
    <dgm:pt modelId="{99B8AB6D-DEA1-4001-B886-F43C87475582}" type="parTrans" cxnId="{885CCAA9-8C9A-48C3-B127-526F9E725D3D}">
      <dgm:prSet/>
      <dgm:spPr/>
      <dgm:t>
        <a:bodyPr/>
        <a:lstStyle/>
        <a:p>
          <a:endParaRPr lang="pt-BR"/>
        </a:p>
      </dgm:t>
    </dgm:pt>
    <dgm:pt modelId="{5C6407DC-017F-48F1-BDFA-24D65274A187}" type="sibTrans" cxnId="{885CCAA9-8C9A-48C3-B127-526F9E725D3D}">
      <dgm:prSet/>
      <dgm:spPr/>
      <dgm:t>
        <a:bodyPr/>
        <a:lstStyle/>
        <a:p>
          <a:endParaRPr lang="pt-BR"/>
        </a:p>
      </dgm:t>
    </dgm:pt>
    <dgm:pt modelId="{6834C2E7-CB07-488E-866D-E6E8C41FB64F}">
      <dgm:prSet custT="1"/>
      <dgm:spPr>
        <a:solidFill>
          <a:schemeClr val="accent2"/>
        </a:solidFill>
      </dgm:spPr>
      <dgm:t>
        <a:bodyPr/>
        <a:lstStyle/>
        <a:p>
          <a:r>
            <a:rPr lang="pt-BR" sz="1050"/>
            <a:t>Assistente Social</a:t>
          </a:r>
        </a:p>
      </dgm:t>
    </dgm:pt>
    <dgm:pt modelId="{A42C26C9-228D-42E5-9DC2-D5C9E43EA08E}" type="parTrans" cxnId="{8129AE2F-0C59-4F47-990E-803138BD4667}">
      <dgm:prSet/>
      <dgm:spPr/>
      <dgm:t>
        <a:bodyPr/>
        <a:lstStyle/>
        <a:p>
          <a:endParaRPr lang="pt-BR"/>
        </a:p>
      </dgm:t>
    </dgm:pt>
    <dgm:pt modelId="{159D03D7-B9C3-46BD-815C-7D3B59B2D460}" type="sibTrans" cxnId="{8129AE2F-0C59-4F47-990E-803138BD4667}">
      <dgm:prSet/>
      <dgm:spPr/>
      <dgm:t>
        <a:bodyPr/>
        <a:lstStyle/>
        <a:p>
          <a:endParaRPr lang="pt-BR"/>
        </a:p>
      </dgm:t>
    </dgm:pt>
    <dgm:pt modelId="{21F57B36-A31C-4EFB-B1BA-A15C695E7B6E}" type="pres">
      <dgm:prSet presAssocID="{A21BFA96-D709-4DEC-A381-05CBC76911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D23D45A-6ABB-4446-94D8-66F357379C85}" type="pres">
      <dgm:prSet presAssocID="{6834C2E7-CB07-488E-866D-E6E8C41FB64F}" presName="node" presStyleLbl="node1" presStyleIdx="0" presStyleCnt="5" custScaleX="13223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3B83653-FA8A-4934-8530-379A6746E58C}" type="pres">
      <dgm:prSet presAssocID="{159D03D7-B9C3-46BD-815C-7D3B59B2D460}" presName="sibTrans" presStyleLbl="sibTrans2D1" presStyleIdx="0" presStyleCnt="5"/>
      <dgm:spPr/>
      <dgm:t>
        <a:bodyPr/>
        <a:lstStyle/>
        <a:p>
          <a:endParaRPr lang="pt-PT"/>
        </a:p>
      </dgm:t>
    </dgm:pt>
    <dgm:pt modelId="{16A6AB06-BA27-48B8-8051-6CA4D3D8479B}" type="pres">
      <dgm:prSet presAssocID="{159D03D7-B9C3-46BD-815C-7D3B59B2D460}" presName="connectorText" presStyleLbl="sibTrans2D1" presStyleIdx="0" presStyleCnt="5"/>
      <dgm:spPr/>
      <dgm:t>
        <a:bodyPr/>
        <a:lstStyle/>
        <a:p>
          <a:endParaRPr lang="pt-PT"/>
        </a:p>
      </dgm:t>
    </dgm:pt>
    <dgm:pt modelId="{B5826E8D-F712-465D-BD9D-A2549264AA44}" type="pres">
      <dgm:prSet presAssocID="{F47B12C6-57ED-4DD5-9552-5692C98250F7}" presName="node" presStyleLbl="node1" presStyleIdx="1" presStyleCnt="5" custScaleX="12161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27D512-2BEF-4001-A83B-2D996FBA24D4}" type="pres">
      <dgm:prSet presAssocID="{4580A62B-7AA9-4025-807A-22B5AD23573E}" presName="sibTrans" presStyleLbl="sibTrans2D1" presStyleIdx="1" presStyleCnt="5"/>
      <dgm:spPr/>
      <dgm:t>
        <a:bodyPr/>
        <a:lstStyle/>
        <a:p>
          <a:endParaRPr lang="pt-PT"/>
        </a:p>
      </dgm:t>
    </dgm:pt>
    <dgm:pt modelId="{8B2A8E6E-AE36-4E0E-9C5E-6FAD9D3C9FCC}" type="pres">
      <dgm:prSet presAssocID="{4580A62B-7AA9-4025-807A-22B5AD23573E}" presName="connectorText" presStyleLbl="sibTrans2D1" presStyleIdx="1" presStyleCnt="5"/>
      <dgm:spPr/>
      <dgm:t>
        <a:bodyPr/>
        <a:lstStyle/>
        <a:p>
          <a:endParaRPr lang="pt-PT"/>
        </a:p>
      </dgm:t>
    </dgm:pt>
    <dgm:pt modelId="{79B9B7E7-3EED-4612-B53D-71CFE058B00D}" type="pres">
      <dgm:prSet presAssocID="{1B4D5BEB-3873-42D8-9AAE-047483193F39}" presName="node" presStyleLbl="node1" presStyleIdx="2" presStyleCnt="5" custScaleX="137100" custRadScaleRad="117243" custRadScaleInc="-2839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7B0D93A-7215-47BB-B9A0-49F17A2D1172}" type="pres">
      <dgm:prSet presAssocID="{3884C04B-8E2E-44AE-9808-20101E8017E7}" presName="sibTrans" presStyleLbl="sibTrans2D1" presStyleIdx="2" presStyleCnt="5" custScaleX="107558"/>
      <dgm:spPr/>
      <dgm:t>
        <a:bodyPr/>
        <a:lstStyle/>
        <a:p>
          <a:endParaRPr lang="pt-PT"/>
        </a:p>
      </dgm:t>
    </dgm:pt>
    <dgm:pt modelId="{10A958C9-D43D-4549-9E82-89CA504B9369}" type="pres">
      <dgm:prSet presAssocID="{3884C04B-8E2E-44AE-9808-20101E8017E7}" presName="connectorText" presStyleLbl="sibTrans2D1" presStyleIdx="2" presStyleCnt="5"/>
      <dgm:spPr/>
      <dgm:t>
        <a:bodyPr/>
        <a:lstStyle/>
        <a:p>
          <a:endParaRPr lang="pt-PT"/>
        </a:p>
      </dgm:t>
    </dgm:pt>
    <dgm:pt modelId="{D633A337-618A-438C-90CD-3F85B9003CBD}" type="pres">
      <dgm:prSet presAssocID="{4E72CBD1-8A26-48C2-8EAB-4996D104668C}" presName="node" presStyleLbl="node1" presStyleIdx="3" presStyleCnt="5" custScaleX="13913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7720C2-A071-43AF-A01A-517054795CEA}" type="pres">
      <dgm:prSet presAssocID="{258D573C-1A3D-40B6-B55E-73D448CB11EE}" presName="sibTrans" presStyleLbl="sibTrans2D1" presStyleIdx="3" presStyleCnt="5"/>
      <dgm:spPr/>
      <dgm:t>
        <a:bodyPr/>
        <a:lstStyle/>
        <a:p>
          <a:endParaRPr lang="pt-PT"/>
        </a:p>
      </dgm:t>
    </dgm:pt>
    <dgm:pt modelId="{56BF6B59-9C0E-48D5-9C9F-606D818883B6}" type="pres">
      <dgm:prSet presAssocID="{258D573C-1A3D-40B6-B55E-73D448CB11EE}" presName="connectorText" presStyleLbl="sibTrans2D1" presStyleIdx="3" presStyleCnt="5"/>
      <dgm:spPr/>
      <dgm:t>
        <a:bodyPr/>
        <a:lstStyle/>
        <a:p>
          <a:endParaRPr lang="pt-PT"/>
        </a:p>
      </dgm:t>
    </dgm:pt>
    <dgm:pt modelId="{7BDB656E-67AE-4391-B8DC-8991971616AB}" type="pres">
      <dgm:prSet presAssocID="{F1E091C1-16D9-45E5-801F-C9587C30A79F}" presName="node" presStyleLbl="node1" presStyleIdx="4" presStyleCnt="5" custScaleX="1296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FA8C7B-AE8C-44DB-93BA-90C8FCB4150D}" type="pres">
      <dgm:prSet presAssocID="{5C6407DC-017F-48F1-BDFA-24D65274A187}" presName="sibTrans" presStyleLbl="sibTrans2D1" presStyleIdx="4" presStyleCnt="5"/>
      <dgm:spPr/>
      <dgm:t>
        <a:bodyPr/>
        <a:lstStyle/>
        <a:p>
          <a:endParaRPr lang="pt-PT"/>
        </a:p>
      </dgm:t>
    </dgm:pt>
    <dgm:pt modelId="{5E2FB84A-16AB-4E02-A556-74AD4FCF3B4C}" type="pres">
      <dgm:prSet presAssocID="{5C6407DC-017F-48F1-BDFA-24D65274A187}" presName="connectorText" presStyleLbl="sibTrans2D1" presStyleIdx="4" presStyleCnt="5"/>
      <dgm:spPr/>
      <dgm:t>
        <a:bodyPr/>
        <a:lstStyle/>
        <a:p>
          <a:endParaRPr lang="pt-PT"/>
        </a:p>
      </dgm:t>
    </dgm:pt>
  </dgm:ptLst>
  <dgm:cxnLst>
    <dgm:cxn modelId="{830BA730-3C90-4713-9F11-3B15652C689D}" type="presOf" srcId="{3884C04B-8E2E-44AE-9808-20101E8017E7}" destId="{10A958C9-D43D-4549-9E82-89CA504B9369}" srcOrd="1" destOrd="0" presId="urn:microsoft.com/office/officeart/2005/8/layout/cycle2"/>
    <dgm:cxn modelId="{0E3D68CF-A1B3-499B-BDA6-7A2E82750AB9}" type="presOf" srcId="{5C6407DC-017F-48F1-BDFA-24D65274A187}" destId="{5E2FB84A-16AB-4E02-A556-74AD4FCF3B4C}" srcOrd="1" destOrd="0" presId="urn:microsoft.com/office/officeart/2005/8/layout/cycle2"/>
    <dgm:cxn modelId="{B0FF10A7-B40F-4110-8C6C-B3B6D70E25A1}" srcId="{A21BFA96-D709-4DEC-A381-05CBC7691133}" destId="{1B4D5BEB-3873-42D8-9AAE-047483193F39}" srcOrd="2" destOrd="0" parTransId="{AFBC6869-4051-46B9-86BD-9F43779CA8BB}" sibTransId="{3884C04B-8E2E-44AE-9808-20101E8017E7}"/>
    <dgm:cxn modelId="{59C0167B-409A-435A-8124-956F5D2ADA63}" type="presOf" srcId="{5C6407DC-017F-48F1-BDFA-24D65274A187}" destId="{67FA8C7B-AE8C-44DB-93BA-90C8FCB4150D}" srcOrd="0" destOrd="0" presId="urn:microsoft.com/office/officeart/2005/8/layout/cycle2"/>
    <dgm:cxn modelId="{EACBEC21-4E9F-4057-B1FE-F3A93BE904ED}" type="presOf" srcId="{3884C04B-8E2E-44AE-9808-20101E8017E7}" destId="{B7B0D93A-7215-47BB-B9A0-49F17A2D1172}" srcOrd="0" destOrd="0" presId="urn:microsoft.com/office/officeart/2005/8/layout/cycle2"/>
    <dgm:cxn modelId="{683CEB27-355B-4CDB-B290-8ED4ADC64B2D}" type="presOf" srcId="{4E72CBD1-8A26-48C2-8EAB-4996D104668C}" destId="{D633A337-618A-438C-90CD-3F85B9003CBD}" srcOrd="0" destOrd="0" presId="urn:microsoft.com/office/officeart/2005/8/layout/cycle2"/>
    <dgm:cxn modelId="{82311C32-2FC0-4ABD-AEA1-A016DC53DF36}" type="presOf" srcId="{258D573C-1A3D-40B6-B55E-73D448CB11EE}" destId="{56BF6B59-9C0E-48D5-9C9F-606D818883B6}" srcOrd="1" destOrd="0" presId="urn:microsoft.com/office/officeart/2005/8/layout/cycle2"/>
    <dgm:cxn modelId="{A2191150-4217-4E8A-BF15-B5A28B35F692}" type="presOf" srcId="{A21BFA96-D709-4DEC-A381-05CBC7691133}" destId="{21F57B36-A31C-4EFB-B1BA-A15C695E7B6E}" srcOrd="0" destOrd="0" presId="urn:microsoft.com/office/officeart/2005/8/layout/cycle2"/>
    <dgm:cxn modelId="{AB7ADAD9-4DEF-4B4C-9D9B-C9D787A90359}" type="presOf" srcId="{159D03D7-B9C3-46BD-815C-7D3B59B2D460}" destId="{53B83653-FA8A-4934-8530-379A6746E58C}" srcOrd="0" destOrd="0" presId="urn:microsoft.com/office/officeart/2005/8/layout/cycle2"/>
    <dgm:cxn modelId="{E035F6C7-4073-4CB2-B56C-FB674FA8290F}" type="presOf" srcId="{1B4D5BEB-3873-42D8-9AAE-047483193F39}" destId="{79B9B7E7-3EED-4612-B53D-71CFE058B00D}" srcOrd="0" destOrd="0" presId="urn:microsoft.com/office/officeart/2005/8/layout/cycle2"/>
    <dgm:cxn modelId="{92530FA0-E49A-4C0E-9555-8422F80C120E}" srcId="{A21BFA96-D709-4DEC-A381-05CBC7691133}" destId="{4E72CBD1-8A26-48C2-8EAB-4996D104668C}" srcOrd="3" destOrd="0" parTransId="{33F8BD22-AE8D-49B8-B347-11779FE11830}" sibTransId="{258D573C-1A3D-40B6-B55E-73D448CB11EE}"/>
    <dgm:cxn modelId="{1BF126D6-DAF1-45CA-ADA8-B4F5D85A6908}" srcId="{A21BFA96-D709-4DEC-A381-05CBC7691133}" destId="{F47B12C6-57ED-4DD5-9552-5692C98250F7}" srcOrd="1" destOrd="0" parTransId="{1266B40A-7129-463F-9E0A-891DCE4DD798}" sibTransId="{4580A62B-7AA9-4025-807A-22B5AD23573E}"/>
    <dgm:cxn modelId="{6031B86E-1AC6-49F7-9E65-60628A666161}" type="presOf" srcId="{F47B12C6-57ED-4DD5-9552-5692C98250F7}" destId="{B5826E8D-F712-465D-BD9D-A2549264AA44}" srcOrd="0" destOrd="0" presId="urn:microsoft.com/office/officeart/2005/8/layout/cycle2"/>
    <dgm:cxn modelId="{AD4C58AB-F556-4E2D-90F1-C13191179A4E}" type="presOf" srcId="{159D03D7-B9C3-46BD-815C-7D3B59B2D460}" destId="{16A6AB06-BA27-48B8-8051-6CA4D3D8479B}" srcOrd="1" destOrd="0" presId="urn:microsoft.com/office/officeart/2005/8/layout/cycle2"/>
    <dgm:cxn modelId="{885CCAA9-8C9A-48C3-B127-526F9E725D3D}" srcId="{A21BFA96-D709-4DEC-A381-05CBC7691133}" destId="{F1E091C1-16D9-45E5-801F-C9587C30A79F}" srcOrd="4" destOrd="0" parTransId="{99B8AB6D-DEA1-4001-B886-F43C87475582}" sibTransId="{5C6407DC-017F-48F1-BDFA-24D65274A187}"/>
    <dgm:cxn modelId="{8129AE2F-0C59-4F47-990E-803138BD4667}" srcId="{A21BFA96-D709-4DEC-A381-05CBC7691133}" destId="{6834C2E7-CB07-488E-866D-E6E8C41FB64F}" srcOrd="0" destOrd="0" parTransId="{A42C26C9-228D-42E5-9DC2-D5C9E43EA08E}" sibTransId="{159D03D7-B9C3-46BD-815C-7D3B59B2D460}"/>
    <dgm:cxn modelId="{AF5E9DD5-D520-4048-8F65-098E00F8EEA1}" type="presOf" srcId="{258D573C-1A3D-40B6-B55E-73D448CB11EE}" destId="{937720C2-A071-43AF-A01A-517054795CEA}" srcOrd="0" destOrd="0" presId="urn:microsoft.com/office/officeart/2005/8/layout/cycle2"/>
    <dgm:cxn modelId="{4BC546A1-66A2-45E3-8106-96C4894E0ED7}" type="presOf" srcId="{6834C2E7-CB07-488E-866D-E6E8C41FB64F}" destId="{2D23D45A-6ABB-4446-94D8-66F357379C85}" srcOrd="0" destOrd="0" presId="urn:microsoft.com/office/officeart/2005/8/layout/cycle2"/>
    <dgm:cxn modelId="{70A9D92E-B745-4473-AAA4-36DD906344E7}" type="presOf" srcId="{4580A62B-7AA9-4025-807A-22B5AD23573E}" destId="{8B2A8E6E-AE36-4E0E-9C5E-6FAD9D3C9FCC}" srcOrd="1" destOrd="0" presId="urn:microsoft.com/office/officeart/2005/8/layout/cycle2"/>
    <dgm:cxn modelId="{27FCE5E6-9769-4168-B45C-1D5BCDCC7210}" type="presOf" srcId="{4580A62B-7AA9-4025-807A-22B5AD23573E}" destId="{7A27D512-2BEF-4001-A83B-2D996FBA24D4}" srcOrd="0" destOrd="0" presId="urn:microsoft.com/office/officeart/2005/8/layout/cycle2"/>
    <dgm:cxn modelId="{105760BA-6683-46ED-BE63-E7C1E81E54FF}" type="presOf" srcId="{F1E091C1-16D9-45E5-801F-C9587C30A79F}" destId="{7BDB656E-67AE-4391-B8DC-8991971616AB}" srcOrd="0" destOrd="0" presId="urn:microsoft.com/office/officeart/2005/8/layout/cycle2"/>
    <dgm:cxn modelId="{D308B7D2-17A8-44B1-8165-BD7B62AF2ABA}" type="presParOf" srcId="{21F57B36-A31C-4EFB-B1BA-A15C695E7B6E}" destId="{2D23D45A-6ABB-4446-94D8-66F357379C85}" srcOrd="0" destOrd="0" presId="urn:microsoft.com/office/officeart/2005/8/layout/cycle2"/>
    <dgm:cxn modelId="{4A699C1A-E072-425C-8F0A-9CCC2DB92FB9}" type="presParOf" srcId="{21F57B36-A31C-4EFB-B1BA-A15C695E7B6E}" destId="{53B83653-FA8A-4934-8530-379A6746E58C}" srcOrd="1" destOrd="0" presId="urn:microsoft.com/office/officeart/2005/8/layout/cycle2"/>
    <dgm:cxn modelId="{FDBC811C-C06B-410B-9208-5BBA66978AB6}" type="presParOf" srcId="{53B83653-FA8A-4934-8530-379A6746E58C}" destId="{16A6AB06-BA27-48B8-8051-6CA4D3D8479B}" srcOrd="0" destOrd="0" presId="urn:microsoft.com/office/officeart/2005/8/layout/cycle2"/>
    <dgm:cxn modelId="{A2CA9A1A-0863-4E60-8642-7707BC1D232A}" type="presParOf" srcId="{21F57B36-A31C-4EFB-B1BA-A15C695E7B6E}" destId="{B5826E8D-F712-465D-BD9D-A2549264AA44}" srcOrd="2" destOrd="0" presId="urn:microsoft.com/office/officeart/2005/8/layout/cycle2"/>
    <dgm:cxn modelId="{15F58319-A61F-4952-AA1D-4507B2232BA5}" type="presParOf" srcId="{21F57B36-A31C-4EFB-B1BA-A15C695E7B6E}" destId="{7A27D512-2BEF-4001-A83B-2D996FBA24D4}" srcOrd="3" destOrd="0" presId="urn:microsoft.com/office/officeart/2005/8/layout/cycle2"/>
    <dgm:cxn modelId="{3A6B5655-E3E6-49F5-9A21-6DB8C01CF8A8}" type="presParOf" srcId="{7A27D512-2BEF-4001-A83B-2D996FBA24D4}" destId="{8B2A8E6E-AE36-4E0E-9C5E-6FAD9D3C9FCC}" srcOrd="0" destOrd="0" presId="urn:microsoft.com/office/officeart/2005/8/layout/cycle2"/>
    <dgm:cxn modelId="{2B97F2C9-F502-48C9-BB32-7FA6C075D6F3}" type="presParOf" srcId="{21F57B36-A31C-4EFB-B1BA-A15C695E7B6E}" destId="{79B9B7E7-3EED-4612-B53D-71CFE058B00D}" srcOrd="4" destOrd="0" presId="urn:microsoft.com/office/officeart/2005/8/layout/cycle2"/>
    <dgm:cxn modelId="{A2283863-096E-48D7-8D76-0B7AA78C0FD9}" type="presParOf" srcId="{21F57B36-A31C-4EFB-B1BA-A15C695E7B6E}" destId="{B7B0D93A-7215-47BB-B9A0-49F17A2D1172}" srcOrd="5" destOrd="0" presId="urn:microsoft.com/office/officeart/2005/8/layout/cycle2"/>
    <dgm:cxn modelId="{9B64062A-7D29-4B6C-8878-5D5332E4944A}" type="presParOf" srcId="{B7B0D93A-7215-47BB-B9A0-49F17A2D1172}" destId="{10A958C9-D43D-4549-9E82-89CA504B9369}" srcOrd="0" destOrd="0" presId="urn:microsoft.com/office/officeart/2005/8/layout/cycle2"/>
    <dgm:cxn modelId="{0F020AAF-4CC4-4777-94B9-BF146C44E80C}" type="presParOf" srcId="{21F57B36-A31C-4EFB-B1BA-A15C695E7B6E}" destId="{D633A337-618A-438C-90CD-3F85B9003CBD}" srcOrd="6" destOrd="0" presId="urn:microsoft.com/office/officeart/2005/8/layout/cycle2"/>
    <dgm:cxn modelId="{E7EC4FFC-EBD4-4220-B7A3-F0C5F0AF1D3D}" type="presParOf" srcId="{21F57B36-A31C-4EFB-B1BA-A15C695E7B6E}" destId="{937720C2-A071-43AF-A01A-517054795CEA}" srcOrd="7" destOrd="0" presId="urn:microsoft.com/office/officeart/2005/8/layout/cycle2"/>
    <dgm:cxn modelId="{FE8D1C92-034C-42C7-AF49-1EF3405427D1}" type="presParOf" srcId="{937720C2-A071-43AF-A01A-517054795CEA}" destId="{56BF6B59-9C0E-48D5-9C9F-606D818883B6}" srcOrd="0" destOrd="0" presId="urn:microsoft.com/office/officeart/2005/8/layout/cycle2"/>
    <dgm:cxn modelId="{641677DA-0536-45EE-B1F9-B67C5731DBC8}" type="presParOf" srcId="{21F57B36-A31C-4EFB-B1BA-A15C695E7B6E}" destId="{7BDB656E-67AE-4391-B8DC-8991971616AB}" srcOrd="8" destOrd="0" presId="urn:microsoft.com/office/officeart/2005/8/layout/cycle2"/>
    <dgm:cxn modelId="{3DFBDA24-F5D2-4E4E-8364-3C7116855B7F}" type="presParOf" srcId="{21F57B36-A31C-4EFB-B1BA-A15C695E7B6E}" destId="{67FA8C7B-AE8C-44DB-93BA-90C8FCB4150D}" srcOrd="9" destOrd="0" presId="urn:microsoft.com/office/officeart/2005/8/layout/cycle2"/>
    <dgm:cxn modelId="{A185073A-F3A2-4B58-819B-DB80F45D1AFA}" type="presParOf" srcId="{67FA8C7B-AE8C-44DB-93BA-90C8FCB4150D}" destId="{5E2FB84A-16AB-4E02-A556-74AD4FCF3B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3D45A-6ABB-4446-94D8-66F357379C85}">
      <dsp:nvSpPr>
        <dsp:cNvPr id="0" name=""/>
        <dsp:cNvSpPr/>
      </dsp:nvSpPr>
      <dsp:spPr>
        <a:xfrm>
          <a:off x="2402949" y="850"/>
          <a:ext cx="1762506" cy="133282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/>
            <a:t>Assistente Social</a:t>
          </a:r>
        </a:p>
      </dsp:txBody>
      <dsp:txXfrm>
        <a:off x="2661062" y="196038"/>
        <a:ext cx="1246280" cy="942452"/>
      </dsp:txXfrm>
    </dsp:sp>
    <dsp:sp modelId="{53B83653-FA8A-4934-8530-379A6746E58C}">
      <dsp:nvSpPr>
        <dsp:cNvPr id="0" name=""/>
        <dsp:cNvSpPr/>
      </dsp:nvSpPr>
      <dsp:spPr>
        <a:xfrm rot="2160000">
          <a:off x="3978820" y="1036409"/>
          <a:ext cx="246068" cy="449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3985869" y="1104680"/>
        <a:ext cx="172248" cy="269897"/>
      </dsp:txXfrm>
    </dsp:sp>
    <dsp:sp modelId="{B5826E8D-F712-465D-BD9D-A2549264AA44}">
      <dsp:nvSpPr>
        <dsp:cNvPr id="0" name=""/>
        <dsp:cNvSpPr/>
      </dsp:nvSpPr>
      <dsp:spPr>
        <a:xfrm>
          <a:off x="4092164" y="1176717"/>
          <a:ext cx="1620959" cy="133282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>
              <a:solidFill>
                <a:schemeClr val="bg1"/>
              </a:solidFill>
            </a:rPr>
            <a:t>Arquiteto e Urbanista / Engenheiro</a:t>
          </a:r>
        </a:p>
      </dsp:txBody>
      <dsp:txXfrm>
        <a:off x="4329548" y="1371905"/>
        <a:ext cx="1146191" cy="942452"/>
      </dsp:txXfrm>
    </dsp:sp>
    <dsp:sp modelId="{7A27D512-2BEF-4001-A83B-2D996FBA24D4}">
      <dsp:nvSpPr>
        <dsp:cNvPr id="0" name=""/>
        <dsp:cNvSpPr/>
      </dsp:nvSpPr>
      <dsp:spPr>
        <a:xfrm rot="5720286">
          <a:off x="4661738" y="2561119"/>
          <a:ext cx="305606" cy="449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4711844" y="2605443"/>
        <a:ext cx="213924" cy="269897"/>
      </dsp:txXfrm>
    </dsp:sp>
    <dsp:sp modelId="{79B9B7E7-3EED-4612-B53D-71CFE058B00D}">
      <dsp:nvSpPr>
        <dsp:cNvPr id="0" name=""/>
        <dsp:cNvSpPr/>
      </dsp:nvSpPr>
      <dsp:spPr>
        <a:xfrm>
          <a:off x="3811136" y="3080161"/>
          <a:ext cx="1827308" cy="133282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/>
            <a:t>Advogado</a:t>
          </a:r>
        </a:p>
      </dsp:txBody>
      <dsp:txXfrm>
        <a:off x="4078739" y="3275349"/>
        <a:ext cx="1292102" cy="942452"/>
      </dsp:txXfrm>
    </dsp:sp>
    <dsp:sp modelId="{B7B0D93A-7215-47BB-B9A0-49F17A2D1172}">
      <dsp:nvSpPr>
        <dsp:cNvPr id="0" name=""/>
        <dsp:cNvSpPr/>
      </dsp:nvSpPr>
      <dsp:spPr>
        <a:xfrm rot="10801198">
          <a:off x="3349131" y="3521241"/>
          <a:ext cx="342025" cy="449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451738" y="3611225"/>
        <a:ext cx="239418" cy="269897"/>
      </dsp:txXfrm>
    </dsp:sp>
    <dsp:sp modelId="{D633A337-618A-438C-90CD-3F85B9003CBD}">
      <dsp:nvSpPr>
        <dsp:cNvPr id="0" name=""/>
        <dsp:cNvSpPr/>
      </dsp:nvSpPr>
      <dsp:spPr>
        <a:xfrm>
          <a:off x="1356747" y="3079310"/>
          <a:ext cx="1854404" cy="133282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/>
            <a:t>Coordenador/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/>
            <a:t>Secretário</a:t>
          </a:r>
        </a:p>
      </dsp:txBody>
      <dsp:txXfrm>
        <a:off x="1628318" y="3274498"/>
        <a:ext cx="1311262" cy="942452"/>
      </dsp:txXfrm>
    </dsp:sp>
    <dsp:sp modelId="{937720C2-A071-43AF-A01A-517054795CEA}">
      <dsp:nvSpPr>
        <dsp:cNvPr id="0" name=""/>
        <dsp:cNvSpPr/>
      </dsp:nvSpPr>
      <dsp:spPr>
        <a:xfrm rot="15120000">
          <a:off x="1808214" y="2577362"/>
          <a:ext cx="338380" cy="449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1874656" y="2715601"/>
        <a:ext cx="236866" cy="269897"/>
      </dsp:txXfrm>
    </dsp:sp>
    <dsp:sp modelId="{7BDB656E-67AE-4391-B8DC-8991971616AB}">
      <dsp:nvSpPr>
        <dsp:cNvPr id="0" name=""/>
        <dsp:cNvSpPr/>
      </dsp:nvSpPr>
      <dsp:spPr>
        <a:xfrm>
          <a:off x="801513" y="1176717"/>
          <a:ext cx="1728492" cy="1332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/>
            <a:t>Administrativo</a:t>
          </a:r>
        </a:p>
      </dsp:txBody>
      <dsp:txXfrm>
        <a:off x="1054645" y="1371905"/>
        <a:ext cx="1222228" cy="942452"/>
      </dsp:txXfrm>
    </dsp:sp>
    <dsp:sp modelId="{67FA8C7B-AE8C-44DB-93BA-90C8FCB4150D}">
      <dsp:nvSpPr>
        <dsp:cNvPr id="0" name=""/>
        <dsp:cNvSpPr/>
      </dsp:nvSpPr>
      <dsp:spPr>
        <a:xfrm rot="19440000">
          <a:off x="2350500" y="1036490"/>
          <a:ext cx="231875" cy="449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2357143" y="1146900"/>
        <a:ext cx="162313" cy="269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2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92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18994" y="682673"/>
            <a:ext cx="896035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Contextualização da Política de Assistência Social  Socialques 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2" y="307083"/>
            <a:ext cx="6271490" cy="58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6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014922" y="690375"/>
            <a:ext cx="561788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DESTAQUE DA NOTA TÉCNICA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2543" t="20149" r="30086" b="6816"/>
          <a:stretch/>
        </p:blipFill>
        <p:spPr>
          <a:xfrm>
            <a:off x="1671783" y="111347"/>
            <a:ext cx="6640946" cy="62457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88217" y="1618410"/>
            <a:ext cx="278938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fontAlgn="ctr">
              <a:lnSpc>
                <a:spcPct val="150000"/>
              </a:lnSpc>
              <a:spcAft>
                <a:spcPts val="600"/>
              </a:spcAft>
            </a:pP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2:  Estrutura da Política Municipal de Habitação.</a:t>
            </a:r>
          </a:p>
        </p:txBody>
      </p:sp>
    </p:spTree>
    <p:extLst>
      <p:ext uri="{BB962C8B-B14F-4D97-AF65-F5344CB8AC3E}">
        <p14:creationId xmlns:p14="http://schemas.microsoft.com/office/powerpoint/2010/main" val="1557994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014922" y="690375"/>
            <a:ext cx="561788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DESTAQUE DA NOTA TÉCNICA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3625" t="31603" r="31735" b="19553"/>
          <a:stretch/>
        </p:blipFill>
        <p:spPr>
          <a:xfrm>
            <a:off x="838509" y="252713"/>
            <a:ext cx="7169417" cy="568645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117841" y="2142603"/>
            <a:ext cx="37458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fontAlgn="ctr">
              <a:lnSpc>
                <a:spcPct val="150000"/>
              </a:lnSpc>
              <a:spcAft>
                <a:spcPts val="600"/>
              </a:spcAft>
            </a:pP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3:  Equipe Técnica Mínima na Política de Habitação por tipo de município.</a:t>
            </a:r>
          </a:p>
        </p:txBody>
      </p:sp>
    </p:spTree>
    <p:extLst>
      <p:ext uri="{BB962C8B-B14F-4D97-AF65-F5344CB8AC3E}">
        <p14:creationId xmlns:p14="http://schemas.microsoft.com/office/powerpoint/2010/main" val="8505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014922" y="690375"/>
            <a:ext cx="561788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DESTAQUE DA NOTA TÉCNICA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3419" t="30962" r="30035" b="18545"/>
          <a:stretch/>
        </p:blipFill>
        <p:spPr>
          <a:xfrm>
            <a:off x="588365" y="325271"/>
            <a:ext cx="7327199" cy="569434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915564" y="2104540"/>
            <a:ext cx="39019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fontAlgn="ctr">
              <a:lnSpc>
                <a:spcPct val="150000"/>
              </a:lnSpc>
              <a:spcAft>
                <a:spcPts val="600"/>
              </a:spcAft>
            </a:pP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4:  Estrutura da Organização da Secretaria de AS, quando essa conta com a Política Municipal de Habitação.</a:t>
            </a:r>
          </a:p>
        </p:txBody>
      </p:sp>
    </p:spTree>
    <p:extLst>
      <p:ext uri="{BB962C8B-B14F-4D97-AF65-F5344CB8AC3E}">
        <p14:creationId xmlns:p14="http://schemas.microsoft.com/office/powerpoint/2010/main" val="1822496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014922" y="690375"/>
            <a:ext cx="561788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DESTAQUE DA NOTA TÉCNICA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20486699"/>
              </p:ext>
            </p:extLst>
          </p:nvPr>
        </p:nvGraphicFramePr>
        <p:xfrm>
          <a:off x="378692" y="831273"/>
          <a:ext cx="6514638" cy="441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/>
          <p:cNvSpPr/>
          <p:nvPr/>
        </p:nvSpPr>
        <p:spPr>
          <a:xfrm>
            <a:off x="6962649" y="1889096"/>
            <a:ext cx="414869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fontAlgn="ctr">
              <a:lnSpc>
                <a:spcPct val="150000"/>
              </a:lnSpc>
              <a:spcAft>
                <a:spcPts val="600"/>
              </a:spcAft>
            </a:pP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5:  Trabalho Interdisciplinar na Política Habitacional.</a:t>
            </a:r>
          </a:p>
        </p:txBody>
      </p:sp>
    </p:spTree>
    <p:extLst>
      <p:ext uri="{BB962C8B-B14F-4D97-AF65-F5344CB8AC3E}">
        <p14:creationId xmlns:p14="http://schemas.microsoft.com/office/powerpoint/2010/main" val="1236392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tângulo 4"/>
          <p:cNvSpPr/>
          <p:nvPr/>
        </p:nvSpPr>
        <p:spPr>
          <a:xfrm>
            <a:off x="-1" y="603683"/>
            <a:ext cx="11783506" cy="896645"/>
          </a:xfrm>
          <a:prstGeom prst="rect">
            <a:avLst/>
          </a:prstGeom>
          <a:solidFill>
            <a:srgbClr val="0A9E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tângulo 8"/>
          <p:cNvSpPr txBox="1"/>
          <p:nvPr/>
        </p:nvSpPr>
        <p:spPr>
          <a:xfrm>
            <a:off x="1014922" y="690375"/>
            <a:ext cx="71743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INTERSETORIALIDADE NA HABITAÇÃO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0982" y="1768723"/>
            <a:ext cx="9605818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80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No âmbito dos Municípios a intersetorialidade e a atuação integrada das diferentes áreas técnicas o acesso a garantia de direitos é fundamental. </a:t>
            </a:r>
          </a:p>
          <a:p>
            <a:pPr indent="228600" algn="just">
              <a:spcAft>
                <a:spcPts val="800"/>
              </a:spcAft>
            </a:pPr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Junqueira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e Inojosa (1997) definem intersetorialidade na gestão pública como a </a:t>
            </a:r>
            <a:r>
              <a:rPr lang="pt-B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“articulação de saberes e experiências no planejamento, realização e avaliação de ações para alcançar efeito sinérgico em situações complexas, visando o desenvolvimento social, superando a exclusão social” (p. 24).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800"/>
              </a:spcAft>
            </a:pP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Trata-se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de uma nova lógica para a gestão da cidade, de decisão política de redirecionar a ação pública, buscando superar a fragmentação e considerando o cidadão na sua totalidade. </a:t>
            </a:r>
          </a:p>
        </p:txBody>
      </p:sp>
    </p:spTree>
    <p:extLst>
      <p:ext uri="{BB962C8B-B14F-4D97-AF65-F5344CB8AC3E}">
        <p14:creationId xmlns:p14="http://schemas.microsoft.com/office/powerpoint/2010/main" val="1527902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tângulo 4"/>
          <p:cNvSpPr/>
          <p:nvPr/>
        </p:nvSpPr>
        <p:spPr>
          <a:xfrm>
            <a:off x="-1" y="603683"/>
            <a:ext cx="11783506" cy="896645"/>
          </a:xfrm>
          <a:prstGeom prst="rect">
            <a:avLst/>
          </a:prstGeom>
          <a:solidFill>
            <a:srgbClr val="0A9E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tângulo 8"/>
          <p:cNvSpPr txBox="1"/>
          <p:nvPr/>
        </p:nvSpPr>
        <p:spPr>
          <a:xfrm>
            <a:off x="1014922" y="690375"/>
            <a:ext cx="4737833" cy="658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CONSIDERAÇÕES FINAIS 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72654" y="1673653"/>
            <a:ext cx="878378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fontAlgn="ctr">
              <a:spcAft>
                <a:spcPts val="600"/>
              </a:spcAft>
            </a:pPr>
            <a:r>
              <a:rPr lang="pt-BR" sz="2200" dirty="0" smtClean="0">
                <a:ea typeface="Times New Roman" panose="02020603050405020304" pitchFamily="18" charset="0"/>
              </a:rPr>
              <a:t>A FECAM </a:t>
            </a:r>
            <a:r>
              <a:rPr lang="pt-BR" sz="2200" dirty="0">
                <a:ea typeface="Times New Roman" panose="02020603050405020304" pitchFamily="18" charset="0"/>
              </a:rPr>
              <a:t>compõe o </a:t>
            </a:r>
            <a:r>
              <a:rPr lang="pt-BR" sz="2200" b="1" dirty="0" smtClean="0"/>
              <a:t>CONSELHO </a:t>
            </a:r>
            <a:r>
              <a:rPr lang="pt-BR" sz="2200" b="1" dirty="0"/>
              <a:t>GESTOR DO FUNDO DE HABITAÇÃO POPULAR DO ESTADO DE SANTA CATARINA – CGFUNDHAB </a:t>
            </a:r>
            <a:endParaRPr lang="pt-BR" sz="2200" b="1" dirty="0" smtClean="0"/>
          </a:p>
          <a:p>
            <a:pPr indent="540385" algn="just" fontAlgn="ctr">
              <a:spcAft>
                <a:spcPts val="600"/>
              </a:spcAft>
            </a:pPr>
            <a:endParaRPr lang="pt-BR" sz="2200" dirty="0">
              <a:ea typeface="Times New Roman" panose="02020603050405020304" pitchFamily="18" charset="0"/>
            </a:endParaRPr>
          </a:p>
          <a:p>
            <a:pPr indent="540385" algn="just" fontAlgn="ctr">
              <a:spcAft>
                <a:spcPts val="600"/>
              </a:spcAft>
            </a:pPr>
            <a:r>
              <a:rPr lang="pt-BR" sz="2200" dirty="0" smtClean="0">
                <a:ea typeface="Times New Roman" panose="02020603050405020304" pitchFamily="18" charset="0"/>
              </a:rPr>
              <a:t>A </a:t>
            </a:r>
            <a:r>
              <a:rPr lang="pt-BR" sz="2200" dirty="0">
                <a:ea typeface="Times New Roman" panose="02020603050405020304" pitchFamily="18" charset="0"/>
              </a:rPr>
              <a:t>FECAM, por meio do Colegiado Estadual de Habitação, Regularização Fundiária e Direito a Cidade, orienta as Associações de Municípios a avançarmos na constituição dos Colegiados Regionais de Habitação e assessoramento das Associações nesta Política Pública, sendo que é uma das áreas em que há interesse de ampliação em investimentos da Gestão Pública</a:t>
            </a:r>
            <a:r>
              <a:rPr lang="pt-BR" sz="2200" dirty="0" smtClean="0">
                <a:ea typeface="Times New Roman" panose="02020603050405020304" pitchFamily="18" charset="0"/>
              </a:rPr>
              <a:t>.</a:t>
            </a:r>
          </a:p>
          <a:p>
            <a:pPr indent="540385" algn="just" fontAlgn="ctr">
              <a:spcAft>
                <a:spcPts val="600"/>
              </a:spcAft>
            </a:pPr>
            <a:r>
              <a:rPr lang="pt-BR" sz="2200" dirty="0" smtClean="0">
                <a:ea typeface="Times New Roman" panose="02020603050405020304" pitchFamily="18" charset="0"/>
              </a:rPr>
              <a:t> </a:t>
            </a:r>
            <a:br>
              <a:rPr lang="pt-BR" sz="2200" dirty="0" smtClean="0">
                <a:ea typeface="Times New Roman" panose="02020603050405020304" pitchFamily="18" charset="0"/>
              </a:rPr>
            </a:br>
            <a:r>
              <a:rPr lang="pt-BR" sz="2200" dirty="0" smtClean="0">
                <a:ea typeface="Times New Roman" panose="02020603050405020304" pitchFamily="18" charset="0"/>
              </a:rPr>
              <a:t>        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Para esse trabalho contamos com a parceria e apoio do CAUSC. </a:t>
            </a:r>
          </a:p>
          <a:p>
            <a:pPr indent="540385" algn="just" fontAlgn="ctr">
              <a:lnSpc>
                <a:spcPct val="150000"/>
              </a:lnSpc>
              <a:spcAft>
                <a:spcPts val="60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1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tângulo 11"/>
          <p:cNvSpPr txBox="1"/>
          <p:nvPr/>
        </p:nvSpPr>
        <p:spPr>
          <a:xfrm>
            <a:off x="1573073" y="2561187"/>
            <a:ext cx="9045854" cy="381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algn="ctr"/>
            <a:r>
              <a:rPr lang="pt-BR" sz="2200" b="1" dirty="0"/>
              <a:t>Diretoria:</a:t>
            </a:r>
            <a:br>
              <a:rPr lang="pt-BR" sz="2200" b="1" dirty="0"/>
            </a:br>
            <a:r>
              <a:rPr lang="pt-BR" sz="2200" b="1" dirty="0" smtClean="0"/>
              <a:t>Milena Lopes</a:t>
            </a:r>
            <a:r>
              <a:rPr lang="pt-BR" sz="2200" dirty="0" smtClean="0"/>
              <a:t>, Prefeita de Vargem e  Presidente </a:t>
            </a:r>
            <a:r>
              <a:rPr lang="pt-BR" sz="2200" dirty="0"/>
              <a:t>da </a:t>
            </a:r>
            <a:r>
              <a:rPr lang="pt-BR" sz="2200" dirty="0" smtClean="0"/>
              <a:t>FECAM</a:t>
            </a:r>
            <a:endParaRPr lang="pt-BR" sz="2200" dirty="0"/>
          </a:p>
          <a:p>
            <a:pPr algn="ctr"/>
            <a:r>
              <a:rPr lang="pt-BR" sz="2200" b="1" dirty="0" smtClean="0"/>
              <a:t>Juliana Demarchi </a:t>
            </a:r>
            <a:r>
              <a:rPr lang="pt-BR" sz="2200" dirty="0" smtClean="0"/>
              <a:t> </a:t>
            </a:r>
            <a:r>
              <a:rPr lang="pt-BR" sz="2200" dirty="0"/>
              <a:t>Diretora Executiva da </a:t>
            </a:r>
            <a:r>
              <a:rPr lang="pt-BR" sz="2200" dirty="0" smtClean="0"/>
              <a:t>FECAM</a:t>
            </a:r>
          </a:p>
          <a:p>
            <a:pPr algn="ctr"/>
            <a:r>
              <a:rPr lang="pt-BR" sz="2200" b="1" dirty="0" smtClean="0"/>
              <a:t>Adriano Caldas</a:t>
            </a:r>
            <a:r>
              <a:rPr lang="pt-BR" sz="2200" dirty="0" smtClean="0"/>
              <a:t>, Coordenador-Geral </a:t>
            </a:r>
            <a:endParaRPr lang="pt-BR" sz="2200" dirty="0"/>
          </a:p>
          <a:p>
            <a:pPr algn="just"/>
            <a:endParaRPr lang="pt-BR" sz="2200" b="1" dirty="0" smtClean="0"/>
          </a:p>
          <a:p>
            <a:pPr algn="ctr"/>
            <a:r>
              <a:rPr lang="pt-BR" sz="2200" b="1" dirty="0" smtClean="0"/>
              <a:t>Assessora em Habitação</a:t>
            </a:r>
            <a:r>
              <a:rPr lang="pt-BR" sz="2200" b="1" dirty="0" smtClean="0"/>
              <a:t>:</a:t>
            </a:r>
            <a:r>
              <a:rPr lang="pt-BR" sz="2200" dirty="0" smtClean="0"/>
              <a:t> 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b="1" dirty="0"/>
              <a:t>Janice Merigo</a:t>
            </a:r>
            <a:r>
              <a:rPr lang="pt-BR" sz="2200" dirty="0"/>
              <a:t>, Assessora em Políticas Públicas da </a:t>
            </a:r>
            <a:r>
              <a:rPr lang="pt-BR" sz="2200" dirty="0" smtClean="0"/>
              <a:t>FECAM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endParaRPr sz="2200" dirty="0"/>
          </a:p>
        </p:txBody>
      </p:sp>
      <p:pic>
        <p:nvPicPr>
          <p:cNvPr id="139" name="Logo_alta.ai" descr="Logo_alta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8265" y="699423"/>
            <a:ext cx="4674266" cy="1271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tângulo 4"/>
          <p:cNvSpPr/>
          <p:nvPr/>
        </p:nvSpPr>
        <p:spPr>
          <a:xfrm>
            <a:off x="-1" y="603683"/>
            <a:ext cx="9241656" cy="896645"/>
          </a:xfrm>
          <a:prstGeom prst="rect">
            <a:avLst/>
          </a:prstGeom>
          <a:solidFill>
            <a:srgbClr val="0A9E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tângulo 8"/>
          <p:cNvSpPr txBox="1"/>
          <p:nvPr/>
        </p:nvSpPr>
        <p:spPr>
          <a:xfrm>
            <a:off x="1014922" y="690375"/>
            <a:ext cx="414472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Política Habitacional   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40509" y="2104540"/>
            <a:ext cx="727825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As cidades em Santa Catarina, não diferentes do contexto brasileiro, são bastante diferenciadas pelo seu porte, densidade populacional, atividades econômicas e formação social e cultural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sz="2200" dirty="0">
              <a:cs typeface="Times New Roman" panose="02020603050405020304" pitchFamily="18" charset="0"/>
            </a:endParaRPr>
          </a:p>
          <a:p>
            <a:r>
              <a:rPr lang="pt-BR" sz="2200" dirty="0"/>
              <a:t>Em SC, 224 Municípios (75%) dos 295 Municípios tem até 20mil habitantes, conforme dados que seguem: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33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tângulo 4"/>
          <p:cNvSpPr/>
          <p:nvPr/>
        </p:nvSpPr>
        <p:spPr>
          <a:xfrm>
            <a:off x="0" y="84071"/>
            <a:ext cx="9241656" cy="896645"/>
          </a:xfrm>
          <a:prstGeom prst="rect">
            <a:avLst/>
          </a:prstGeom>
          <a:solidFill>
            <a:srgbClr val="0A9E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tângulo 8"/>
          <p:cNvSpPr txBox="1"/>
          <p:nvPr/>
        </p:nvSpPr>
        <p:spPr>
          <a:xfrm>
            <a:off x="636231" y="132556"/>
            <a:ext cx="826604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Característica dos Municípios Catarinenenses  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4" y="1188361"/>
            <a:ext cx="7102765" cy="4857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46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014922" y="690375"/>
            <a:ext cx="92396" cy="658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84012" y="1019792"/>
            <a:ext cx="10382751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Ocorre que as cidades brasileiras e em Santa Catarina, cresceram marcadas pela ausência de planejamento urbano e/ou pelo favorecimento dos interesses das elites dominantes, permeadas de contradições e de desigualdades sociais as cidades são frutos dos déficits sociais acumulados, por décadas de governos descomprometidos com os interesses da maioria da população. </a:t>
            </a:r>
            <a:endParaRPr lang="pt-BR" sz="22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Os contrastes sociais e a dinâmica populacional estão intimamente relacionados com o processo econômico estrutural, especialmente nos municípios de médio e grande porte. Nessas cidades se produz e reproduz as desigualdades sociais, através de um intenso processo de precarização das condições de vida, com o crescimento do desemprego e do trabalho informal (sem seguridade social), a presença da violência e do crime organizado, a fragilização dos vínculos sociais, que somados à maneira como as cidades foram constituídas, expõem as famílias e indivíduos a situações de risco e vulnerabilidade sociais.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419026"/>
            <a:ext cx="1890200" cy="6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38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014922" y="690375"/>
            <a:ext cx="92396" cy="658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84012" y="1019792"/>
            <a:ext cx="10382751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A grande maioria da população convive com a insegurança social e de renda, com a falta de acesso a equipamentos e serviços públicos, com moradias precárias e distantes do trabalho, com muitas horas perdidas no transporte de baixa qualidade, com congestionamentos, poluição, poucas áreas verdes e de lazer e ainda com a violência urbana. Esse quadro é revelador das diferenças, das desigualdades sociais e do modelo concentrador de riqueza e poder que fazem parte da formação histórica do País. Realidade habitacional essa a qual precisamos reestruturar e avançar no país e aqui em Santa Catarina, não diferente. </a:t>
            </a:r>
            <a:endParaRPr sz="2200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419026"/>
            <a:ext cx="1890200" cy="6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4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014922" y="690375"/>
            <a:ext cx="1010148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Regionalização de Serviços de Média e Alta Complexidade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8593" y="529590"/>
            <a:ext cx="8415407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Diante desse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cenário que revela os desafios e responsabilidades do Poder Público Municipal,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 o Colegiado Estadual de Habitação, Regularização Fundiária e Direito à Cidade, vinculado à FECAM e às 21 Associações de Municípios do Estado de Santa Catarina, apresenta orientações sobre a política habitacional, alertando para a responsabilidade histórica dos prefeitos(as) no planejamento, execução e fiscalização da Política Pública Habitacional. </a:t>
            </a:r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A FECAM e as Associações de Municípios com o apoio do CAU/SC</a:t>
            </a:r>
            <a:r>
              <a:rPr lang="pt-BR" sz="2200" dirty="0"/>
              <a:t>, elaboraram essa Nota Técnica, que orienta as gestões municipais sobre a estruturação da Política Pública e da Regularização Fundiária no âmbito dos Municípios. </a:t>
            </a:r>
          </a:p>
          <a:p>
            <a:pPr indent="449580" algn="just">
              <a:lnSpc>
                <a:spcPct val="150000"/>
              </a:lnSpc>
            </a:pP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28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tângulo 8"/>
          <p:cNvSpPr txBox="1"/>
          <p:nvPr/>
        </p:nvSpPr>
        <p:spPr>
          <a:xfrm>
            <a:off x="118994" y="682673"/>
            <a:ext cx="896035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Seguranças Afiançadas pelo SUAS 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26564" t="29129" r="25291" b="16987"/>
          <a:stretch/>
        </p:blipFill>
        <p:spPr>
          <a:xfrm>
            <a:off x="652505" y="268606"/>
            <a:ext cx="8804635" cy="55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3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tângulo 4"/>
          <p:cNvSpPr/>
          <p:nvPr/>
        </p:nvSpPr>
        <p:spPr>
          <a:xfrm>
            <a:off x="-1" y="603683"/>
            <a:ext cx="11783506" cy="896645"/>
          </a:xfrm>
          <a:prstGeom prst="rect">
            <a:avLst/>
          </a:prstGeom>
          <a:solidFill>
            <a:srgbClr val="0A9E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tângulo 8"/>
          <p:cNvSpPr txBox="1"/>
          <p:nvPr/>
        </p:nvSpPr>
        <p:spPr>
          <a:xfrm>
            <a:off x="1014922" y="690375"/>
            <a:ext cx="46801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ITENS DA NOTA TÉCNICA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75862" y="1587020"/>
            <a:ext cx="8719119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fontAlgn="ctr"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2</a:t>
            </a:r>
            <a:r>
              <a:rPr lang="pt-BR" sz="2200" dirty="0" smtClean="0">
                <a:ea typeface="Times New Roman" panose="02020603050405020304" pitchFamily="18" charset="0"/>
              </a:rPr>
              <a:t>.Cidadaes e Territórios</a:t>
            </a:r>
          </a:p>
          <a:p>
            <a:pPr lvl="0" indent="540385" algn="just" fontAlgn="ctr"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3</a:t>
            </a:r>
            <a:r>
              <a:rPr lang="pt-BR" sz="2200" dirty="0" smtClean="0">
                <a:ea typeface="Times New Roman" panose="02020603050405020304" pitchFamily="18" charset="0"/>
              </a:rPr>
              <a:t>. </a:t>
            </a:r>
            <a:r>
              <a:rPr lang="pt-BR" sz="2200" dirty="0"/>
              <a:t>Política Nacional de Habitação de Interesse Social</a:t>
            </a:r>
          </a:p>
          <a:p>
            <a:pPr lvl="1" indent="540385" algn="just" fontAlgn="ctr">
              <a:spcAft>
                <a:spcPts val="600"/>
              </a:spcAft>
            </a:pPr>
            <a:r>
              <a:rPr lang="pt-BR" sz="2200" dirty="0" smtClean="0"/>
              <a:t>Princípios </a:t>
            </a:r>
            <a:r>
              <a:rPr lang="pt-BR" sz="2200" dirty="0"/>
              <a:t>da Política Nacional de Habitação (PNH) </a:t>
            </a:r>
            <a:endParaRPr lang="pt-BR" sz="2200" dirty="0" smtClean="0"/>
          </a:p>
          <a:p>
            <a:pPr lvl="1" indent="540385" algn="just" fontAlgn="ctr">
              <a:spcAft>
                <a:spcPts val="600"/>
              </a:spcAft>
            </a:pPr>
            <a:r>
              <a:rPr lang="pt-BR" sz="2200" dirty="0"/>
              <a:t>Objetivos específicos da PNH </a:t>
            </a:r>
          </a:p>
          <a:p>
            <a:pPr lvl="1" indent="540385" algn="just" fontAlgn="ctr">
              <a:spcAft>
                <a:spcPts val="600"/>
              </a:spcAft>
            </a:pPr>
            <a:r>
              <a:rPr lang="pt-BR" sz="2200" dirty="0"/>
              <a:t>Sistema Nacional de Habitação </a:t>
            </a:r>
          </a:p>
          <a:p>
            <a:pPr lvl="0" indent="540385" algn="just" fontAlgn="ctr">
              <a:spcAft>
                <a:spcPts val="600"/>
              </a:spcAft>
            </a:pPr>
            <a:r>
              <a:rPr lang="pt-BR" sz="2200" dirty="0" smtClean="0"/>
              <a:t>4. </a:t>
            </a:r>
            <a:r>
              <a:rPr lang="pt-BR" sz="2200" dirty="0"/>
              <a:t>Conselho de Habitação, Plano Municipal e Fundo Municipal de Habitação </a:t>
            </a:r>
          </a:p>
          <a:p>
            <a:pPr indent="540385" algn="just" fontAlgn="ctr">
              <a:spcAft>
                <a:spcPts val="600"/>
              </a:spcAft>
            </a:pPr>
            <a:r>
              <a:rPr lang="pt-BR" sz="2200" dirty="0" smtClean="0"/>
              <a:t>5. </a:t>
            </a:r>
            <a:r>
              <a:rPr lang="pt-BR" sz="2200" dirty="0"/>
              <a:t>Regularização Fundiária </a:t>
            </a:r>
          </a:p>
          <a:p>
            <a:pPr indent="540385" algn="just" fontAlgn="ctr">
              <a:spcAft>
                <a:spcPts val="600"/>
              </a:spcAft>
            </a:pPr>
            <a:r>
              <a:rPr lang="pt-BR" sz="2200" dirty="0" smtClean="0"/>
              <a:t>6. </a:t>
            </a:r>
            <a:r>
              <a:rPr lang="pt-BR" sz="2200" dirty="0"/>
              <a:t>Orientação para Estrutura de Referência para a Política de Habitação junto aos Municípios </a:t>
            </a:r>
            <a:r>
              <a:rPr lang="pt-BR" sz="2200" dirty="0" smtClean="0"/>
              <a:t>Catarinenses</a:t>
            </a:r>
          </a:p>
          <a:p>
            <a:pPr indent="540385" algn="just" fontAlgn="ctr">
              <a:spcAft>
                <a:spcPts val="600"/>
              </a:spcAft>
            </a:pPr>
            <a:r>
              <a:rPr lang="pt-BR" sz="2200" dirty="0" smtClean="0"/>
              <a:t>7. </a:t>
            </a:r>
            <a:r>
              <a:rPr lang="pt-BR" sz="2200" dirty="0"/>
              <a:t>A intersetorialidade entre as Políticas Públicas</a:t>
            </a:r>
          </a:p>
          <a:p>
            <a:pPr lvl="0" indent="540385" algn="just" fontAlgn="ctr">
              <a:spcAft>
                <a:spcPts val="600"/>
              </a:spcAft>
            </a:pPr>
            <a:r>
              <a:rPr lang="pt-BR" sz="2200" dirty="0" smtClean="0"/>
              <a:t>8. Considerações Finais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50487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tângulo 4"/>
          <p:cNvSpPr/>
          <p:nvPr/>
        </p:nvSpPr>
        <p:spPr>
          <a:xfrm>
            <a:off x="28215" y="2112420"/>
            <a:ext cx="11783506" cy="896645"/>
          </a:xfrm>
          <a:prstGeom prst="rect">
            <a:avLst/>
          </a:prstGeom>
          <a:solidFill>
            <a:srgbClr val="0A9E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tângulo 8"/>
          <p:cNvSpPr txBox="1"/>
          <p:nvPr/>
        </p:nvSpPr>
        <p:spPr>
          <a:xfrm>
            <a:off x="3037685" y="2191410"/>
            <a:ext cx="561788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800" b="1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r>
              <a:rPr lang="pt-BR" dirty="0" smtClean="0"/>
              <a:t>DESTAQUE DA NOTA TÉCNICA </a:t>
            </a:r>
            <a:endParaRPr dirty="0"/>
          </a:p>
        </p:txBody>
      </p:sp>
      <p:sp>
        <p:nvSpPr>
          <p:cNvPr id="117" name="Retângulo 10"/>
          <p:cNvSpPr txBox="1"/>
          <p:nvPr/>
        </p:nvSpPr>
        <p:spPr>
          <a:xfrm>
            <a:off x="728593" y="1673653"/>
            <a:ext cx="103827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latin typeface="Myriad Pro Cond"/>
                <a:ea typeface="Myriad Pro Cond"/>
                <a:cs typeface="Myriad Pro Cond"/>
                <a:sym typeface="Myriad Pro Con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61FDF-B5A2-4283-8D0B-29DFC3425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5659704"/>
            <a:ext cx="2426805" cy="7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43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798</Words>
  <Application>Microsoft Office PowerPoint</Application>
  <PresentationFormat>Ecrã Panorâmico</PresentationFormat>
  <Paragraphs>60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 Cond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Janice Merigo</dc:creator>
  <cp:lastModifiedBy>Janice Merigo</cp:lastModifiedBy>
  <cp:revision>157</cp:revision>
  <dcterms:modified xsi:type="dcterms:W3CDTF">2023-06-13T10:45:03Z</dcterms:modified>
</cp:coreProperties>
</file>