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7" r:id="rId4"/>
    <p:sldId id="263" r:id="rId5"/>
    <p:sldId id="264" r:id="rId6"/>
    <p:sldId id="265" r:id="rId7"/>
    <p:sldId id="266" r:id="rId8"/>
    <p:sldId id="271" r:id="rId9"/>
    <p:sldId id="268" r:id="rId10"/>
    <p:sldId id="269" r:id="rId11"/>
    <p:sldId id="272" r:id="rId12"/>
    <p:sldId id="270" r:id="rId13"/>
    <p:sldId id="262" r:id="rId14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9B2"/>
    <a:srgbClr val="E5493A"/>
    <a:srgbClr val="B48462"/>
    <a:srgbClr val="F9A22F"/>
    <a:srgbClr val="398ECE"/>
    <a:srgbClr val="FFFFFF"/>
    <a:srgbClr val="009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33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 do Títul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12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13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o do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92" name="Espaço Reservado para Imagem 2"/>
          <p:cNvSpPr>
            <a:spLocks noGrp="1"/>
          </p:cNvSpPr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3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9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lide de Título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o do Título"/>
          <p:cNvSpPr txBox="1">
            <a:spLocks noGrp="1"/>
          </p:cNvSpPr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21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2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30" name="Nível de Corpo Um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31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o do Título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Texto do Título</a:t>
            </a:r>
          </a:p>
        </p:txBody>
      </p:sp>
      <p:sp>
        <p:nvSpPr>
          <p:cNvPr id="39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0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48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o do Título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57" name="Nível de Corpo Um…"/>
          <p:cNvSpPr txBox="1">
            <a:spLocks noGrp="1"/>
          </p:cNvSpPr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58" name="Espaço Reservado para Texto 4"/>
          <p:cNvSpPr>
            <a:spLocks noGrp="1"/>
          </p:cNvSpPr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9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o do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do Título</a:t>
            </a:r>
          </a:p>
        </p:txBody>
      </p:sp>
      <p:sp>
        <p:nvSpPr>
          <p:cNvPr id="67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o do Título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Texto do Título</a:t>
            </a:r>
          </a:p>
        </p:txBody>
      </p:sp>
      <p:sp>
        <p:nvSpPr>
          <p:cNvPr id="82" name="Nível de Corpo Um…"/>
          <p:cNvSpPr txBox="1">
            <a:spLocks noGrp="1"/>
          </p:cNvSpPr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83" name="Espaço Reservado para Texto 3"/>
          <p:cNvSpPr>
            <a:spLocks noGrp="1"/>
          </p:cNvSpPr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84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 do Título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Texto do Título</a:t>
            </a:r>
          </a:p>
        </p:txBody>
      </p:sp>
      <p:sp>
        <p:nvSpPr>
          <p:cNvPr id="3" name="Nível de Corpo Um…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Nível de Corpo Um</a:t>
            </a:r>
          </a:p>
          <a:p>
            <a:pPr lvl="1"/>
            <a:r>
              <a:t>Nível de Corpo Dois</a:t>
            </a:r>
          </a:p>
          <a:p>
            <a:pPr lvl="2"/>
            <a:r>
              <a:t>Nível de Corpo Três</a:t>
            </a:r>
          </a:p>
          <a:p>
            <a:pPr lvl="3"/>
            <a:r>
              <a:t>Nível de Corpo Quatro</a:t>
            </a:r>
          </a:p>
          <a:p>
            <a:pPr lvl="4"/>
            <a:r>
              <a:t>Nível de Corpo Cinco</a:t>
            </a:r>
          </a:p>
        </p:txBody>
      </p:sp>
      <p:sp>
        <p:nvSpPr>
          <p:cNvPr id="4" name="Número do Slide"/>
          <p:cNvSpPr txBox="1">
            <a:spLocks noGrp="1"/>
          </p:cNvSpPr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Imagem 3" descr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21338"/>
            <a:ext cx="12192000" cy="636663"/>
          </a:xfrm>
          <a:prstGeom prst="rect">
            <a:avLst/>
          </a:prstGeom>
          <a:ln w="12700">
            <a:miter lim="400000"/>
          </a:ln>
        </p:spPr>
      </p:pic>
      <p:sp>
        <p:nvSpPr>
          <p:cNvPr id="104" name="Retângulo 2"/>
          <p:cNvSpPr txBox="1"/>
          <p:nvPr/>
        </p:nvSpPr>
        <p:spPr>
          <a:xfrm>
            <a:off x="775335" y="2541927"/>
            <a:ext cx="10641330" cy="24314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 algn="ctr">
              <a:defRPr sz="6600">
                <a:solidFill>
                  <a:srgbClr val="3D62AA"/>
                </a:solidFill>
                <a:latin typeface="Myriad Pro Black"/>
                <a:ea typeface="Myriad Pro Black"/>
                <a:cs typeface="Myriad Pro Black"/>
                <a:sym typeface="Myriad Pro Black"/>
              </a:defRPr>
            </a:lvl1pPr>
          </a:lstStyle>
          <a:p>
            <a:r>
              <a:rPr lang="pt-BR" sz="5400" b="1" dirty="0"/>
              <a:t>PRESTAÇÃO DE CONTAS FECAM</a:t>
            </a:r>
          </a:p>
          <a:p>
            <a:endParaRPr lang="pt-BR" sz="4400" dirty="0"/>
          </a:p>
          <a:p>
            <a:r>
              <a:rPr lang="pt-BR" sz="5400" b="1" dirty="0"/>
              <a:t>EXERCÍCIO 2024</a:t>
            </a:r>
            <a:endParaRPr sz="5400" dirty="0"/>
          </a:p>
        </p:txBody>
      </p:sp>
      <p:pic>
        <p:nvPicPr>
          <p:cNvPr id="105" name="Logo_alta.ai" descr="Logo_alta.ai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2044" y="268854"/>
            <a:ext cx="3767912" cy="10250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73DF70-AC9C-639C-9EC0-E2993653E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ED63D474-41BF-2848-623B-1313CB441E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043F0598-4B38-857D-DBD8-BA31ACF23966}"/>
              </a:ext>
            </a:extLst>
          </p:cNvPr>
          <p:cNvGrpSpPr/>
          <p:nvPr/>
        </p:nvGrpSpPr>
        <p:grpSpPr>
          <a:xfrm>
            <a:off x="0" y="128711"/>
            <a:ext cx="9848088" cy="658385"/>
            <a:chOff x="0" y="841943"/>
            <a:chExt cx="6096001" cy="658385"/>
          </a:xfrm>
        </p:grpSpPr>
        <p:sp>
          <p:nvSpPr>
            <p:cNvPr id="108" name="Retângulo 4">
              <a:extLst>
                <a:ext uri="{FF2B5EF4-FFF2-40B4-BE49-F238E27FC236}">
                  <a16:creationId xmlns:a16="http://schemas.microsoft.com/office/drawing/2014/main" id="{3F1B7E69-AA21-7683-B796-D6C28333CE20}"/>
                </a:ext>
              </a:extLst>
            </p:cNvPr>
            <p:cNvSpPr/>
            <p:nvPr/>
          </p:nvSpPr>
          <p:spPr>
            <a:xfrm>
              <a:off x="0" y="948464"/>
              <a:ext cx="6096001" cy="551864"/>
            </a:xfrm>
            <a:prstGeom prst="rect">
              <a:avLst/>
            </a:prstGeom>
            <a:solidFill>
              <a:srgbClr val="009E3C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tângulo 1">
              <a:extLst>
                <a:ext uri="{FF2B5EF4-FFF2-40B4-BE49-F238E27FC236}">
                  <a16:creationId xmlns:a16="http://schemas.microsoft.com/office/drawing/2014/main" id="{80BC90DB-1861-50C9-7BE8-DEF3BB0B2872}"/>
                </a:ext>
              </a:extLst>
            </p:cNvPr>
            <p:cNvSpPr txBox="1"/>
            <p:nvPr/>
          </p:nvSpPr>
          <p:spPr>
            <a:xfrm>
              <a:off x="201168" y="841943"/>
              <a:ext cx="5894832" cy="65838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45719" rIns="45719">
              <a:spAutoFit/>
            </a:bodyPr>
            <a:lstStyle>
              <a:lvl1pPr>
                <a:lnSpc>
                  <a:spcPct val="150000"/>
                </a:lnSpc>
                <a:spcBef>
                  <a:spcPts val="300"/>
                </a:spcBef>
                <a:defRPr sz="2800" b="1">
                  <a:solidFill>
                    <a:srgbClr val="FFFFFF"/>
                  </a:solidFill>
                  <a:latin typeface="Myriad Pro Cond"/>
                  <a:ea typeface="Myriad Pro Cond"/>
                  <a:cs typeface="Myriad Pro Cond"/>
                  <a:sym typeface="Myriad Pro Cond"/>
                </a:defRPr>
              </a:lvl1pPr>
            </a:lstStyle>
            <a:p>
              <a:r>
                <a:rPr lang="pt-BR" dirty="0"/>
                <a:t>Processos de contratação de serviços de 2024</a:t>
              </a:r>
              <a:endParaRPr dirty="0"/>
            </a:p>
          </p:txBody>
        </p:sp>
      </p:grpSp>
      <p:pic>
        <p:nvPicPr>
          <p:cNvPr id="2" name="Imagem 1">
            <a:extLst>
              <a:ext uri="{FF2B5EF4-FFF2-40B4-BE49-F238E27FC236}">
                <a16:creationId xmlns:a16="http://schemas.microsoft.com/office/drawing/2014/main" id="{549DF8CB-57F8-B080-D9A6-16B1162EA1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505" y="893617"/>
            <a:ext cx="11652985" cy="5430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4660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66273-20CA-611D-91FF-4CE001A75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EB4D7110-63B2-4AB4-E287-0390C5FD4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B84A8D5D-528B-38FF-2004-50F53EFF2A4F}"/>
              </a:ext>
            </a:extLst>
          </p:cNvPr>
          <p:cNvGrpSpPr/>
          <p:nvPr/>
        </p:nvGrpSpPr>
        <p:grpSpPr>
          <a:xfrm>
            <a:off x="-1" y="-146304"/>
            <a:ext cx="12050200" cy="686512"/>
            <a:chOff x="-1" y="813816"/>
            <a:chExt cx="8231107" cy="686512"/>
          </a:xfrm>
        </p:grpSpPr>
        <p:sp>
          <p:nvSpPr>
            <p:cNvPr id="108" name="Retângulo 4">
              <a:extLst>
                <a:ext uri="{FF2B5EF4-FFF2-40B4-BE49-F238E27FC236}">
                  <a16:creationId xmlns:a16="http://schemas.microsoft.com/office/drawing/2014/main" id="{B4852CD7-EB63-63E4-7E45-4AC97A6631AA}"/>
                </a:ext>
              </a:extLst>
            </p:cNvPr>
            <p:cNvSpPr/>
            <p:nvPr/>
          </p:nvSpPr>
          <p:spPr>
            <a:xfrm>
              <a:off x="-1" y="948464"/>
              <a:ext cx="6096001" cy="551864"/>
            </a:xfrm>
            <a:prstGeom prst="rect">
              <a:avLst/>
            </a:prstGeom>
            <a:solidFill>
              <a:srgbClr val="E5493A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 dirty="0"/>
            </a:p>
          </p:txBody>
        </p:sp>
        <p:sp>
          <p:nvSpPr>
            <p:cNvPr id="109" name="Retângulo 1">
              <a:extLst>
                <a:ext uri="{FF2B5EF4-FFF2-40B4-BE49-F238E27FC236}">
                  <a16:creationId xmlns:a16="http://schemas.microsoft.com/office/drawing/2014/main" id="{CD3684CA-EF82-B42F-6555-8B32F97ABFCF}"/>
                </a:ext>
              </a:extLst>
            </p:cNvPr>
            <p:cNvSpPr txBox="1"/>
            <p:nvPr/>
          </p:nvSpPr>
          <p:spPr>
            <a:xfrm>
              <a:off x="85288" y="813816"/>
              <a:ext cx="8145818" cy="65838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lnSpc>
                  <a:spcPct val="150000"/>
                </a:lnSpc>
                <a:spcBef>
                  <a:spcPts val="300"/>
                </a:spcBef>
                <a:defRPr sz="2800" b="1">
                  <a:solidFill>
                    <a:srgbClr val="FFFFFF"/>
                  </a:solidFill>
                  <a:latin typeface="Myriad Pro Cond"/>
                  <a:ea typeface="Myriad Pro Cond"/>
                  <a:cs typeface="Myriad Pro Cond"/>
                  <a:sym typeface="Myriad Pro Cond"/>
                </a:defRPr>
              </a:lvl1pPr>
            </a:lstStyle>
            <a:p>
              <a:r>
                <a:rPr lang="pt-BR" dirty="0"/>
                <a:t>Parecer do Conselho Fiscal aprovando as contas</a:t>
              </a:r>
              <a:endParaRPr dirty="0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2B066461-4B5F-34EE-913A-F31AA737729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52904DB-D6E6-FD23-39BB-A95A3840D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14713" y="639529"/>
            <a:ext cx="4494131" cy="5736626"/>
          </a:xfrm>
          <a:prstGeom prst="rect">
            <a:avLst/>
          </a:pr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AF75B86F-4587-4D0D-CC20-3DEACA1DD389}"/>
              </a:ext>
            </a:extLst>
          </p:cNvPr>
          <p:cNvSpPr txBox="1">
            <a:spLocks/>
          </p:cNvSpPr>
          <p:nvPr/>
        </p:nvSpPr>
        <p:spPr>
          <a:xfrm>
            <a:off x="8759952" y="674856"/>
            <a:ext cx="3191752" cy="13862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000" b="1" dirty="0">
                <a:solidFill>
                  <a:srgbClr val="3769B2"/>
                </a:solidFill>
                <a:latin typeface="Myriad Pro Cond"/>
              </a:rPr>
              <a:t>Reunião realizada no dia 27/01/2025 para apresentação das contas de 2024 para o Conselho Fiscal da FECAM</a:t>
            </a:r>
            <a:endParaRPr lang="pt-BR" sz="2000" dirty="0">
              <a:solidFill>
                <a:srgbClr val="3769B2"/>
              </a:solidFill>
              <a:latin typeface="Myriad Pro Cond"/>
            </a:endParaRPr>
          </a:p>
        </p:txBody>
      </p:sp>
    </p:spTree>
    <p:extLst>
      <p:ext uri="{BB962C8B-B14F-4D97-AF65-F5344CB8AC3E}">
        <p14:creationId xmlns:p14="http://schemas.microsoft.com/office/powerpoint/2010/main" val="205586684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9C25C1-2583-09E1-BC7A-A7F17B6F1B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4560D0A3-21B8-FB3A-2D64-2E7C7B4A5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39E2D86D-298A-7E9C-F702-BFDF4898E8C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9C4FB85F-9BD1-5558-5077-240BDA47C812}"/>
              </a:ext>
            </a:extLst>
          </p:cNvPr>
          <p:cNvSpPr txBox="1">
            <a:spLocks/>
          </p:cNvSpPr>
          <p:nvPr/>
        </p:nvSpPr>
        <p:spPr>
          <a:xfrm>
            <a:off x="333554" y="603504"/>
            <a:ext cx="11524892" cy="4901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endParaRPr lang="pt-BR" sz="3200" b="1" dirty="0">
              <a:solidFill>
                <a:srgbClr val="F17925"/>
              </a:solidFill>
              <a:latin typeface="Myriad Pro Cond"/>
            </a:endParaRP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pt-BR" sz="3200" b="1" dirty="0">
                <a:solidFill>
                  <a:srgbClr val="F17925"/>
                </a:solidFill>
                <a:latin typeface="Myriad Pro Cond"/>
              </a:rPr>
              <a:t>Os balancetes contábeis são publicados na área de transparência do Portal FECAM</a:t>
            </a: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pt-BR" sz="3200" b="1" dirty="0">
                <a:solidFill>
                  <a:srgbClr val="3769B2"/>
                </a:solidFill>
                <a:latin typeface="Myriad Pro Cond"/>
              </a:rPr>
              <a:t>https://www.fecam.org.br/</a:t>
            </a: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endParaRPr lang="pt-BR" sz="3200" b="1" dirty="0">
              <a:solidFill>
                <a:srgbClr val="F17925"/>
              </a:solidFill>
              <a:latin typeface="Myriad Pro Cond"/>
            </a:endParaRP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pt-BR" sz="3200" b="1" dirty="0">
                <a:solidFill>
                  <a:srgbClr val="F17925"/>
                </a:solidFill>
                <a:latin typeface="Myriad Pro Cond"/>
              </a:rPr>
              <a:t>Dúvidas à disposição.</a:t>
            </a: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endParaRPr lang="pt-BR" sz="3200" b="1" dirty="0">
              <a:solidFill>
                <a:srgbClr val="F17925"/>
              </a:solidFill>
              <a:latin typeface="Myriad Pro Cond"/>
            </a:endParaRP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pt-BR" sz="3200" b="1" dirty="0">
                <a:solidFill>
                  <a:srgbClr val="3769B2"/>
                </a:solidFill>
                <a:latin typeface="Myriad Pro Cond"/>
              </a:rPr>
              <a:t>KELLY RIBEIRO </a:t>
            </a: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pt-BR" sz="3200" b="1" dirty="0">
                <a:solidFill>
                  <a:srgbClr val="F17925"/>
                </a:solidFill>
                <a:latin typeface="Myriad Pro Cond"/>
              </a:rPr>
              <a:t>Gerente Financeira, RH e Compras</a:t>
            </a:r>
          </a:p>
          <a:p>
            <a:pPr marL="0" indent="0" algn="ctr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pt-BR" sz="3200" b="1" dirty="0">
                <a:solidFill>
                  <a:srgbClr val="3769B2"/>
                </a:solidFill>
                <a:latin typeface="Myriad Pro Cond"/>
              </a:rPr>
              <a:t>Contato: contabilidade@fecam.org.br</a:t>
            </a:r>
          </a:p>
        </p:txBody>
      </p:sp>
    </p:spTree>
    <p:extLst>
      <p:ext uri="{BB962C8B-B14F-4D97-AF65-F5344CB8AC3E}">
        <p14:creationId xmlns:p14="http://schemas.microsoft.com/office/powerpoint/2010/main" val="178549745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Imagem 3" descr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Logo_alta.ai" descr="Logo_alta.ai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9617" y="1896696"/>
            <a:ext cx="7712766" cy="209833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0" name="Agrupar 9">
            <a:extLst>
              <a:ext uri="{FF2B5EF4-FFF2-40B4-BE49-F238E27FC236}">
                <a16:creationId xmlns:a16="http://schemas.microsoft.com/office/drawing/2014/main" id="{CEDB4585-233B-12A6-4237-95F205FF9E59}"/>
              </a:ext>
            </a:extLst>
          </p:cNvPr>
          <p:cNvGrpSpPr/>
          <p:nvPr/>
        </p:nvGrpSpPr>
        <p:grpSpPr>
          <a:xfrm>
            <a:off x="0" y="443969"/>
            <a:ext cx="6096001" cy="685817"/>
            <a:chOff x="-1" y="174431"/>
            <a:chExt cx="6096001" cy="685817"/>
          </a:xfrm>
        </p:grpSpPr>
        <p:sp>
          <p:nvSpPr>
            <p:cNvPr id="9" name="Retângulo 4">
              <a:extLst>
                <a:ext uri="{FF2B5EF4-FFF2-40B4-BE49-F238E27FC236}">
                  <a16:creationId xmlns:a16="http://schemas.microsoft.com/office/drawing/2014/main" id="{2569AF32-352A-6736-9FF9-5FCA28250D0A}"/>
                </a:ext>
              </a:extLst>
            </p:cNvPr>
            <p:cNvSpPr/>
            <p:nvPr/>
          </p:nvSpPr>
          <p:spPr>
            <a:xfrm>
              <a:off x="-1" y="308384"/>
              <a:ext cx="6096001" cy="551864"/>
            </a:xfrm>
            <a:prstGeom prst="rect">
              <a:avLst/>
            </a:prstGeom>
            <a:solidFill>
              <a:srgbClr val="3D62AA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tângulo 1"/>
            <p:cNvSpPr txBox="1"/>
            <p:nvPr/>
          </p:nvSpPr>
          <p:spPr>
            <a:xfrm>
              <a:off x="548578" y="174431"/>
              <a:ext cx="3014606" cy="65838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lnSpc>
                  <a:spcPct val="150000"/>
                </a:lnSpc>
                <a:spcBef>
                  <a:spcPts val="300"/>
                </a:spcBef>
                <a:defRPr sz="2800" b="1">
                  <a:solidFill>
                    <a:srgbClr val="FFFFFF"/>
                  </a:solidFill>
                  <a:latin typeface="Myriad Pro Cond"/>
                  <a:ea typeface="Myriad Pro Cond"/>
                  <a:cs typeface="Myriad Pro Cond"/>
                  <a:sym typeface="Myriad Pro Cond"/>
                </a:defRPr>
              </a:lvl1pPr>
            </a:lstStyle>
            <a:p>
              <a:r>
                <a:rPr lang="pt-BR" dirty="0"/>
                <a:t>Saldos bancários:</a:t>
              </a:r>
              <a:endParaRPr dirty="0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2187510C-E28A-4424-BBE4-9B7DD2E9927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grpSp>
        <p:nvGrpSpPr>
          <p:cNvPr id="14" name="Agrupar 13">
            <a:extLst>
              <a:ext uri="{FF2B5EF4-FFF2-40B4-BE49-F238E27FC236}">
                <a16:creationId xmlns:a16="http://schemas.microsoft.com/office/drawing/2014/main" id="{8120E2F1-F9EF-7EDC-8170-C76AB64BBB86}"/>
              </a:ext>
            </a:extLst>
          </p:cNvPr>
          <p:cNvGrpSpPr/>
          <p:nvPr/>
        </p:nvGrpSpPr>
        <p:grpSpPr>
          <a:xfrm>
            <a:off x="0" y="1292212"/>
            <a:ext cx="12192000" cy="4273575"/>
            <a:chOff x="82296" y="1292212"/>
            <a:chExt cx="12192000" cy="4273575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5B73CDBB-0F6F-E604-7308-0828CB6A12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296" y="1292212"/>
              <a:ext cx="12192000" cy="4273575"/>
            </a:xfrm>
            <a:prstGeom prst="rect">
              <a:avLst/>
            </a:prstGeom>
          </p:spPr>
        </p:pic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5CBCF2AD-39A9-C66A-1F10-A8E0748CA2E5}"/>
                </a:ext>
              </a:extLst>
            </p:cNvPr>
            <p:cNvSpPr/>
            <p:nvPr/>
          </p:nvSpPr>
          <p:spPr>
            <a:xfrm>
              <a:off x="2186163" y="4724689"/>
              <a:ext cx="861837" cy="253882"/>
            </a:xfrm>
            <a:prstGeom prst="ellipse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B7255746-C58E-4713-39CB-29C28779B068}"/>
                </a:ext>
              </a:extLst>
            </p:cNvPr>
            <p:cNvSpPr/>
            <p:nvPr/>
          </p:nvSpPr>
          <p:spPr>
            <a:xfrm>
              <a:off x="11071083" y="4722571"/>
              <a:ext cx="810883" cy="253883"/>
            </a:xfrm>
            <a:prstGeom prst="ellipse">
              <a:avLst/>
            </a:prstGeom>
            <a:noFill/>
            <a:ln w="38100" cap="flat" cmpd="sng" algn="ctr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EB1D9-7E7F-1AFD-31E0-30F5E74E3D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A79FB67F-4B49-C228-AAD6-EF591A458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" name="Agrupar 11">
            <a:extLst>
              <a:ext uri="{FF2B5EF4-FFF2-40B4-BE49-F238E27FC236}">
                <a16:creationId xmlns:a16="http://schemas.microsoft.com/office/drawing/2014/main" id="{048F3635-1831-C237-6296-5E471EA9F660}"/>
              </a:ext>
            </a:extLst>
          </p:cNvPr>
          <p:cNvGrpSpPr/>
          <p:nvPr/>
        </p:nvGrpSpPr>
        <p:grpSpPr>
          <a:xfrm>
            <a:off x="-1" y="859084"/>
            <a:ext cx="6096001" cy="685817"/>
            <a:chOff x="-1" y="174431"/>
            <a:chExt cx="6096001" cy="685817"/>
          </a:xfrm>
        </p:grpSpPr>
        <p:sp>
          <p:nvSpPr>
            <p:cNvPr id="108" name="Retângulo 4">
              <a:extLst>
                <a:ext uri="{FF2B5EF4-FFF2-40B4-BE49-F238E27FC236}">
                  <a16:creationId xmlns:a16="http://schemas.microsoft.com/office/drawing/2014/main" id="{21D5AE01-3D4A-66FC-9C48-5CD41D9D347A}"/>
                </a:ext>
              </a:extLst>
            </p:cNvPr>
            <p:cNvSpPr/>
            <p:nvPr/>
          </p:nvSpPr>
          <p:spPr>
            <a:xfrm>
              <a:off x="-1" y="308384"/>
              <a:ext cx="6096001" cy="551864"/>
            </a:xfrm>
            <a:prstGeom prst="rect">
              <a:avLst/>
            </a:prstGeom>
            <a:solidFill>
              <a:srgbClr val="3D62AA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tângulo 1">
              <a:extLst>
                <a:ext uri="{FF2B5EF4-FFF2-40B4-BE49-F238E27FC236}">
                  <a16:creationId xmlns:a16="http://schemas.microsoft.com/office/drawing/2014/main" id="{CCD38A3C-0F58-BB53-4556-712694532C6F}"/>
                </a:ext>
              </a:extLst>
            </p:cNvPr>
            <p:cNvSpPr txBox="1"/>
            <p:nvPr/>
          </p:nvSpPr>
          <p:spPr>
            <a:xfrm>
              <a:off x="548578" y="174431"/>
              <a:ext cx="5446361" cy="65838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lnSpc>
                  <a:spcPct val="150000"/>
                </a:lnSpc>
                <a:spcBef>
                  <a:spcPts val="300"/>
                </a:spcBef>
                <a:defRPr sz="2800" b="1">
                  <a:solidFill>
                    <a:srgbClr val="FFFFFF"/>
                  </a:solidFill>
                  <a:latin typeface="Myriad Pro Cond"/>
                  <a:ea typeface="Myriad Pro Cond"/>
                  <a:cs typeface="Myriad Pro Cond"/>
                  <a:sym typeface="Myriad Pro Cond"/>
                </a:defRPr>
              </a:lvl1pPr>
            </a:lstStyle>
            <a:p>
              <a:r>
                <a:rPr lang="pt-BR" dirty="0"/>
                <a:t>Evolução dos saldos bancários*:</a:t>
              </a:r>
              <a:endParaRPr dirty="0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0BF4D0DC-2A49-CF11-FE72-736B77D0EC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E9B389FA-2D31-6221-7CE5-E345FE29FAE8}"/>
              </a:ext>
            </a:extLst>
          </p:cNvPr>
          <p:cNvGrpSpPr/>
          <p:nvPr/>
        </p:nvGrpSpPr>
        <p:grpSpPr>
          <a:xfrm>
            <a:off x="-285996" y="1846184"/>
            <a:ext cx="12477996" cy="2741673"/>
            <a:chOff x="-285997" y="2083928"/>
            <a:chExt cx="12477996" cy="2741673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0AB1B6E7-D948-F9D5-5C9F-F2302281798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1" y="2720508"/>
              <a:ext cx="12192000" cy="2105093"/>
            </a:xfrm>
            <a:prstGeom prst="rect">
              <a:avLst/>
            </a:prstGeom>
          </p:spPr>
        </p:pic>
        <p:sp>
          <p:nvSpPr>
            <p:cNvPr id="2" name="Título 1">
              <a:extLst>
                <a:ext uri="{FF2B5EF4-FFF2-40B4-BE49-F238E27FC236}">
                  <a16:creationId xmlns:a16="http://schemas.microsoft.com/office/drawing/2014/main" id="{0D5B07DC-7AA7-53C2-6C5D-C93DC8549E75}"/>
                </a:ext>
              </a:extLst>
            </p:cNvPr>
            <p:cNvSpPr txBox="1">
              <a:spLocks/>
            </p:cNvSpPr>
            <p:nvPr/>
          </p:nvSpPr>
          <p:spPr>
            <a:xfrm>
              <a:off x="-285997" y="2083928"/>
              <a:ext cx="11524892" cy="628699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pt-BR" sz="2800" b="1" dirty="0">
                  <a:solidFill>
                    <a:srgbClr val="F17925"/>
                  </a:solidFill>
                  <a:latin typeface="Myriad Pro Cond"/>
                </a:rPr>
                <a:t>Saldo das contas em 31/12/2023: R$ 1.200.039,28</a:t>
              </a:r>
              <a:endParaRPr lang="pt-BR" sz="2800" dirty="0">
                <a:solidFill>
                  <a:srgbClr val="666666"/>
                </a:solidFill>
                <a:latin typeface="Myriad Pro Cond"/>
              </a:endParaRPr>
            </a:p>
          </p:txBody>
        </p:sp>
        <p:sp>
          <p:nvSpPr>
            <p:cNvPr id="9" name="Seta: para a Direita Listrada 8">
              <a:extLst>
                <a:ext uri="{FF2B5EF4-FFF2-40B4-BE49-F238E27FC236}">
                  <a16:creationId xmlns:a16="http://schemas.microsoft.com/office/drawing/2014/main" id="{FCFBDA0A-2726-E33D-2232-81C8BC7D5038}"/>
                </a:ext>
              </a:extLst>
            </p:cNvPr>
            <p:cNvSpPr/>
            <p:nvPr/>
          </p:nvSpPr>
          <p:spPr>
            <a:xfrm rot="10800000">
              <a:off x="9702024" y="2225139"/>
              <a:ext cx="420384" cy="327619"/>
            </a:xfrm>
            <a:prstGeom prst="stripedRightArrow">
              <a:avLst/>
            </a:prstGeom>
            <a:solidFill>
              <a:srgbClr val="52BD7B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Seta: para a Direita Listrada 9">
              <a:extLst>
                <a:ext uri="{FF2B5EF4-FFF2-40B4-BE49-F238E27FC236}">
                  <a16:creationId xmlns:a16="http://schemas.microsoft.com/office/drawing/2014/main" id="{F15A3BEB-7A37-D410-7758-B91FF71EEECA}"/>
                </a:ext>
              </a:extLst>
            </p:cNvPr>
            <p:cNvSpPr/>
            <p:nvPr/>
          </p:nvSpPr>
          <p:spPr>
            <a:xfrm rot="5400000">
              <a:off x="11365905" y="3274128"/>
              <a:ext cx="474991" cy="309744"/>
            </a:xfrm>
            <a:prstGeom prst="stripedRightArrow">
              <a:avLst/>
            </a:prstGeom>
            <a:solidFill>
              <a:srgbClr val="52BD7B"/>
            </a:solidFill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1" name="Título 1">
            <a:extLst>
              <a:ext uri="{FF2B5EF4-FFF2-40B4-BE49-F238E27FC236}">
                <a16:creationId xmlns:a16="http://schemas.microsoft.com/office/drawing/2014/main" id="{74667D74-11D6-721F-D2F2-FFEBF67EE4A1}"/>
              </a:ext>
            </a:extLst>
          </p:cNvPr>
          <p:cNvSpPr txBox="1">
            <a:spLocks/>
          </p:cNvSpPr>
          <p:nvPr/>
        </p:nvSpPr>
        <p:spPr>
          <a:xfrm>
            <a:off x="164592" y="5088347"/>
            <a:ext cx="11693854" cy="6286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F17925"/>
                </a:solidFill>
                <a:latin typeface="Myriad Pro Cond"/>
              </a:rPr>
              <a:t>*Saldo da conta de doação Beto Carreiro em fev./2024 separado das contas da FECAM: </a:t>
            </a:r>
          </a:p>
          <a:p>
            <a:pPr algn="ctr">
              <a:lnSpc>
                <a:spcPct val="120000"/>
              </a:lnSpc>
            </a:pPr>
            <a:r>
              <a:rPr lang="pt-BR" sz="2000" b="1" dirty="0">
                <a:solidFill>
                  <a:srgbClr val="F17925"/>
                </a:solidFill>
                <a:latin typeface="Myriad Pro Cond"/>
              </a:rPr>
              <a:t>R$ 1.035.000,00 estão investidos no Banco do Brasil</a:t>
            </a:r>
            <a:endParaRPr lang="pt-BR" sz="2000" dirty="0">
              <a:solidFill>
                <a:srgbClr val="666666"/>
              </a:solidFill>
              <a:latin typeface="Myriad Pro Cond"/>
            </a:endParaRPr>
          </a:p>
        </p:txBody>
      </p:sp>
    </p:spTree>
    <p:extLst>
      <p:ext uri="{BB962C8B-B14F-4D97-AF65-F5344CB8AC3E}">
        <p14:creationId xmlns:p14="http://schemas.microsoft.com/office/powerpoint/2010/main" val="214999632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40E0B-ACAA-7299-D9D7-20E2D0FD6F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783720A6-21F6-139E-D740-53FE0B5C9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tângulo 4">
            <a:extLst>
              <a:ext uri="{FF2B5EF4-FFF2-40B4-BE49-F238E27FC236}">
                <a16:creationId xmlns:a16="http://schemas.microsoft.com/office/drawing/2014/main" id="{772969C7-8445-ADF1-5DCB-B1768CBBDB58}"/>
              </a:ext>
            </a:extLst>
          </p:cNvPr>
          <p:cNvSpPr/>
          <p:nvPr/>
        </p:nvSpPr>
        <p:spPr>
          <a:xfrm>
            <a:off x="-1" y="948464"/>
            <a:ext cx="6096001" cy="551864"/>
          </a:xfrm>
          <a:prstGeom prst="rect">
            <a:avLst/>
          </a:prstGeom>
          <a:solidFill>
            <a:srgbClr val="009E3C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Retângulo 1">
            <a:extLst>
              <a:ext uri="{FF2B5EF4-FFF2-40B4-BE49-F238E27FC236}">
                <a16:creationId xmlns:a16="http://schemas.microsoft.com/office/drawing/2014/main" id="{77991A0D-5FB6-527F-DA31-F753F9F6AE50}"/>
              </a:ext>
            </a:extLst>
          </p:cNvPr>
          <p:cNvSpPr txBox="1"/>
          <p:nvPr/>
        </p:nvSpPr>
        <p:spPr>
          <a:xfrm>
            <a:off x="201168" y="841943"/>
            <a:ext cx="5894832" cy="658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lnSpc>
                <a:spcPct val="150000"/>
              </a:lnSpc>
              <a:spcBef>
                <a:spcPts val="300"/>
              </a:spcBef>
              <a:defRPr sz="2800" b="1">
                <a:solidFill>
                  <a:srgbClr val="FFFFFF"/>
                </a:solidFill>
                <a:latin typeface="Myriad Pro Cond"/>
                <a:ea typeface="Myriad Pro Cond"/>
                <a:cs typeface="Myriad Pro Cond"/>
                <a:sym typeface="Myriad Pro Cond"/>
              </a:defRPr>
            </a:lvl1pPr>
          </a:lstStyle>
          <a:p>
            <a:r>
              <a:rPr lang="pt-BR" dirty="0"/>
              <a:t>Ativo não-circulante (patrimônio):</a:t>
            </a:r>
            <a:endParaRPr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6B6ACB5F-512D-D1B6-830C-F5C2DA3A187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9C4F7965-04BF-FB43-79A2-31634D0265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419" y="1819656"/>
            <a:ext cx="10695162" cy="34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03763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2D563-8459-5D2D-6F41-9ECD62933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73C97386-E121-B946-EB1C-6CBDD85F3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A94D1D39-9151-608F-5F32-0ACADF64F525}"/>
              </a:ext>
            </a:extLst>
          </p:cNvPr>
          <p:cNvGrpSpPr/>
          <p:nvPr/>
        </p:nvGrpSpPr>
        <p:grpSpPr>
          <a:xfrm>
            <a:off x="-1" y="841943"/>
            <a:ext cx="6096001" cy="658385"/>
            <a:chOff x="-1" y="841943"/>
            <a:chExt cx="6096001" cy="658385"/>
          </a:xfrm>
        </p:grpSpPr>
        <p:sp>
          <p:nvSpPr>
            <p:cNvPr id="108" name="Retângulo 4">
              <a:extLst>
                <a:ext uri="{FF2B5EF4-FFF2-40B4-BE49-F238E27FC236}">
                  <a16:creationId xmlns:a16="http://schemas.microsoft.com/office/drawing/2014/main" id="{783DC498-09CB-0B06-505D-DAD4B876D76D}"/>
                </a:ext>
              </a:extLst>
            </p:cNvPr>
            <p:cNvSpPr/>
            <p:nvPr/>
          </p:nvSpPr>
          <p:spPr>
            <a:xfrm>
              <a:off x="-1" y="948464"/>
              <a:ext cx="6096001" cy="551864"/>
            </a:xfrm>
            <a:prstGeom prst="rect">
              <a:avLst/>
            </a:prstGeom>
            <a:solidFill>
              <a:srgbClr val="F9A22F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tângulo 1">
              <a:extLst>
                <a:ext uri="{FF2B5EF4-FFF2-40B4-BE49-F238E27FC236}">
                  <a16:creationId xmlns:a16="http://schemas.microsoft.com/office/drawing/2014/main" id="{6CC4408B-7B58-EB20-E222-C7A5AAA064F0}"/>
                </a:ext>
              </a:extLst>
            </p:cNvPr>
            <p:cNvSpPr txBox="1"/>
            <p:nvPr/>
          </p:nvSpPr>
          <p:spPr>
            <a:xfrm>
              <a:off x="548578" y="841943"/>
              <a:ext cx="4181592" cy="65838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lnSpc>
                  <a:spcPct val="150000"/>
                </a:lnSpc>
                <a:spcBef>
                  <a:spcPts val="300"/>
                </a:spcBef>
                <a:defRPr sz="2800" b="1">
                  <a:solidFill>
                    <a:srgbClr val="FFFFFF"/>
                  </a:solidFill>
                  <a:latin typeface="Myriad Pro Cond"/>
                  <a:ea typeface="Myriad Pro Cond"/>
                  <a:cs typeface="Myriad Pro Cond"/>
                  <a:sym typeface="Myriad Pro Cond"/>
                </a:defRPr>
              </a:lvl1pPr>
            </a:lstStyle>
            <a:p>
              <a:r>
                <a:rPr lang="pt-BR" dirty="0"/>
                <a:t>Contribuições a receber:</a:t>
              </a:r>
              <a:endParaRPr dirty="0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F91F6C11-527F-394F-9D08-FC87EDEEC2B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FC65D4A4-1F17-AAB7-8F18-6E8300375DE6}"/>
              </a:ext>
            </a:extLst>
          </p:cNvPr>
          <p:cNvGrpSpPr/>
          <p:nvPr/>
        </p:nvGrpSpPr>
        <p:grpSpPr>
          <a:xfrm>
            <a:off x="324612" y="2041302"/>
            <a:ext cx="11542776" cy="2651480"/>
            <a:chOff x="324612" y="2103260"/>
            <a:chExt cx="11542776" cy="2651480"/>
          </a:xfrm>
        </p:grpSpPr>
        <p:pic>
          <p:nvPicPr>
            <p:cNvPr id="5" name="Imagem 4">
              <a:extLst>
                <a:ext uri="{FF2B5EF4-FFF2-40B4-BE49-F238E27FC236}">
                  <a16:creationId xmlns:a16="http://schemas.microsoft.com/office/drawing/2014/main" id="{6415AC3D-9E83-622A-675F-1ABBD9E1BB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4612" y="2103260"/>
              <a:ext cx="11542776" cy="2651480"/>
            </a:xfrm>
            <a:prstGeom prst="rect">
              <a:avLst/>
            </a:prstGeom>
          </p:spPr>
        </p:pic>
        <p:sp>
          <p:nvSpPr>
            <p:cNvPr id="6" name="Elipse 5">
              <a:extLst>
                <a:ext uri="{FF2B5EF4-FFF2-40B4-BE49-F238E27FC236}">
                  <a16:creationId xmlns:a16="http://schemas.microsoft.com/office/drawing/2014/main" id="{AA3ED5E4-FD05-671C-F660-0FCCCEF27E93}"/>
                </a:ext>
              </a:extLst>
            </p:cNvPr>
            <p:cNvSpPr/>
            <p:nvPr/>
          </p:nvSpPr>
          <p:spPr>
            <a:xfrm>
              <a:off x="10398241" y="4078224"/>
              <a:ext cx="1342655" cy="457200"/>
            </a:xfrm>
            <a:prstGeom prst="ellipse">
              <a:avLst/>
            </a:prstGeom>
            <a:noFill/>
            <a:ln w="5715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  <p:sp>
        <p:nvSpPr>
          <p:cNvPr id="7" name="Título 1">
            <a:extLst>
              <a:ext uri="{FF2B5EF4-FFF2-40B4-BE49-F238E27FC236}">
                <a16:creationId xmlns:a16="http://schemas.microsoft.com/office/drawing/2014/main" id="{345E175B-4C4C-1106-6884-82C65C95C7CA}"/>
              </a:ext>
            </a:extLst>
          </p:cNvPr>
          <p:cNvSpPr txBox="1">
            <a:spLocks/>
          </p:cNvSpPr>
          <p:nvPr/>
        </p:nvSpPr>
        <p:spPr>
          <a:xfrm>
            <a:off x="324612" y="4969444"/>
            <a:ext cx="11524892" cy="6286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2800" b="1" dirty="0">
                <a:solidFill>
                  <a:srgbClr val="F17925"/>
                </a:solidFill>
                <a:latin typeface="Myriad Pro Cond"/>
                <a:sym typeface="Myriad Pro Cond"/>
              </a:rPr>
              <a:t>Percentual</a:t>
            </a:r>
            <a:r>
              <a:rPr lang="pt-BR" sz="2800" b="1" dirty="0">
                <a:solidFill>
                  <a:srgbClr val="F17925"/>
                </a:solidFill>
                <a:latin typeface="Myriad Pro Cond"/>
              </a:rPr>
              <a:t> de inadimplência das contribuições em dez/2024: </a:t>
            </a:r>
            <a:r>
              <a:rPr lang="pt-BR" sz="2800" b="1" dirty="0">
                <a:solidFill>
                  <a:srgbClr val="666666"/>
                </a:solidFill>
                <a:latin typeface="Myriad Pro Cond"/>
              </a:rPr>
              <a:t>2,76%</a:t>
            </a:r>
            <a:endParaRPr lang="pt-BR" sz="2800" dirty="0">
              <a:solidFill>
                <a:srgbClr val="666666"/>
              </a:solidFill>
              <a:latin typeface="Myriad Pro Cond"/>
            </a:endParaRPr>
          </a:p>
        </p:txBody>
      </p:sp>
    </p:spTree>
    <p:extLst>
      <p:ext uri="{BB962C8B-B14F-4D97-AF65-F5344CB8AC3E}">
        <p14:creationId xmlns:p14="http://schemas.microsoft.com/office/powerpoint/2010/main" val="1636431685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A2D6F0-717E-83C4-99D1-E0F559B964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17180CF9-ABC1-BB36-E3EA-7F06941D2D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tângulo 4">
            <a:extLst>
              <a:ext uri="{FF2B5EF4-FFF2-40B4-BE49-F238E27FC236}">
                <a16:creationId xmlns:a16="http://schemas.microsoft.com/office/drawing/2014/main" id="{89ED1E19-E1FB-0872-C220-9B9B9BC792D7}"/>
              </a:ext>
            </a:extLst>
          </p:cNvPr>
          <p:cNvSpPr/>
          <p:nvPr/>
        </p:nvSpPr>
        <p:spPr>
          <a:xfrm>
            <a:off x="-1" y="948464"/>
            <a:ext cx="6096001" cy="551864"/>
          </a:xfrm>
          <a:prstGeom prst="rect">
            <a:avLst/>
          </a:prstGeom>
          <a:solidFill>
            <a:srgbClr val="398ECE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Retângulo 1">
            <a:extLst>
              <a:ext uri="{FF2B5EF4-FFF2-40B4-BE49-F238E27FC236}">
                <a16:creationId xmlns:a16="http://schemas.microsoft.com/office/drawing/2014/main" id="{6B6F6F8B-0BF0-0E34-717C-ECF5505FC8E6}"/>
              </a:ext>
            </a:extLst>
          </p:cNvPr>
          <p:cNvSpPr txBox="1"/>
          <p:nvPr/>
        </p:nvSpPr>
        <p:spPr>
          <a:xfrm>
            <a:off x="548578" y="841943"/>
            <a:ext cx="1482135" cy="658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50000"/>
              </a:lnSpc>
              <a:spcBef>
                <a:spcPts val="300"/>
              </a:spcBef>
              <a:defRPr sz="2800" b="1">
                <a:solidFill>
                  <a:srgbClr val="FFFFFF"/>
                </a:solidFill>
                <a:latin typeface="Myriad Pro Cond"/>
                <a:ea typeface="Myriad Pro Cond"/>
                <a:cs typeface="Myriad Pro Cond"/>
                <a:sym typeface="Myriad Pro Cond"/>
              </a:defRPr>
            </a:lvl1pPr>
          </a:lstStyle>
          <a:p>
            <a:r>
              <a:rPr lang="pt-BR" dirty="0"/>
              <a:t>Receitas</a:t>
            </a:r>
            <a:endParaRPr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9EF31AF-1BD4-759C-033B-FCE5CCE3A0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grpSp>
        <p:nvGrpSpPr>
          <p:cNvPr id="6" name="Agrupar 5">
            <a:extLst>
              <a:ext uri="{FF2B5EF4-FFF2-40B4-BE49-F238E27FC236}">
                <a16:creationId xmlns:a16="http://schemas.microsoft.com/office/drawing/2014/main" id="{386AC44E-B6F5-AFAB-369A-E0EEF9A0463E}"/>
              </a:ext>
            </a:extLst>
          </p:cNvPr>
          <p:cNvGrpSpPr/>
          <p:nvPr/>
        </p:nvGrpSpPr>
        <p:grpSpPr>
          <a:xfrm>
            <a:off x="71107" y="2115418"/>
            <a:ext cx="12049786" cy="2627164"/>
            <a:chOff x="71107" y="2115418"/>
            <a:chExt cx="12049786" cy="2627164"/>
          </a:xfrm>
        </p:grpSpPr>
        <p:pic>
          <p:nvPicPr>
            <p:cNvPr id="4" name="Imagem 3">
              <a:extLst>
                <a:ext uri="{FF2B5EF4-FFF2-40B4-BE49-F238E27FC236}">
                  <a16:creationId xmlns:a16="http://schemas.microsoft.com/office/drawing/2014/main" id="{3E72DCE2-B858-5B50-7F4F-157CC3D0FE8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107" y="2115418"/>
              <a:ext cx="12049786" cy="2627164"/>
            </a:xfrm>
            <a:prstGeom prst="rect">
              <a:avLst/>
            </a:prstGeom>
          </p:spPr>
        </p:pic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114482D5-1C74-AA1D-F5D6-F7AFF5CBFE8E}"/>
                </a:ext>
              </a:extLst>
            </p:cNvPr>
            <p:cNvSpPr/>
            <p:nvPr/>
          </p:nvSpPr>
          <p:spPr>
            <a:xfrm>
              <a:off x="11265408" y="3117242"/>
              <a:ext cx="830513" cy="284326"/>
            </a:xfrm>
            <a:prstGeom prst="ellipse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2509083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6B1734-B9A8-AFD3-F5DC-51EC028050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DBE15D5D-4AE3-FC99-6355-9CBD23AF2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Retângulo 4">
            <a:extLst>
              <a:ext uri="{FF2B5EF4-FFF2-40B4-BE49-F238E27FC236}">
                <a16:creationId xmlns:a16="http://schemas.microsoft.com/office/drawing/2014/main" id="{88D02D5D-C04C-B621-4C17-40AB456170EB}"/>
              </a:ext>
            </a:extLst>
          </p:cNvPr>
          <p:cNvSpPr/>
          <p:nvPr/>
        </p:nvSpPr>
        <p:spPr>
          <a:xfrm>
            <a:off x="-1" y="948464"/>
            <a:ext cx="6096001" cy="551864"/>
          </a:xfrm>
          <a:prstGeom prst="rect">
            <a:avLst/>
          </a:prstGeom>
          <a:solidFill>
            <a:srgbClr val="E5493A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09" name="Retângulo 1">
            <a:extLst>
              <a:ext uri="{FF2B5EF4-FFF2-40B4-BE49-F238E27FC236}">
                <a16:creationId xmlns:a16="http://schemas.microsoft.com/office/drawing/2014/main" id="{3261D463-494B-1027-CF5B-DABA3228942C}"/>
              </a:ext>
            </a:extLst>
          </p:cNvPr>
          <p:cNvSpPr txBox="1"/>
          <p:nvPr/>
        </p:nvSpPr>
        <p:spPr>
          <a:xfrm>
            <a:off x="548578" y="841943"/>
            <a:ext cx="1735409" cy="6583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>
              <a:lnSpc>
                <a:spcPct val="150000"/>
              </a:lnSpc>
              <a:spcBef>
                <a:spcPts val="300"/>
              </a:spcBef>
              <a:defRPr sz="2800" b="1">
                <a:solidFill>
                  <a:srgbClr val="FFFFFF"/>
                </a:solidFill>
                <a:latin typeface="Myriad Pro Cond"/>
                <a:ea typeface="Myriad Pro Cond"/>
                <a:cs typeface="Myriad Pro Cond"/>
                <a:sym typeface="Myriad Pro Cond"/>
              </a:defRPr>
            </a:lvl1pPr>
          </a:lstStyle>
          <a:p>
            <a:r>
              <a:rPr lang="pt-BR" dirty="0"/>
              <a:t>Despesas:</a:t>
            </a:r>
            <a:endParaRPr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05D5C492-455E-9651-241D-E0B8EF0CCA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grpSp>
        <p:nvGrpSpPr>
          <p:cNvPr id="8" name="Agrupar 7">
            <a:extLst>
              <a:ext uri="{FF2B5EF4-FFF2-40B4-BE49-F238E27FC236}">
                <a16:creationId xmlns:a16="http://schemas.microsoft.com/office/drawing/2014/main" id="{3F4B34E1-BA3A-9F51-0D9E-71347AF48001}"/>
              </a:ext>
            </a:extLst>
          </p:cNvPr>
          <p:cNvGrpSpPr/>
          <p:nvPr/>
        </p:nvGrpSpPr>
        <p:grpSpPr>
          <a:xfrm>
            <a:off x="62729" y="1855132"/>
            <a:ext cx="12066542" cy="3147735"/>
            <a:chOff x="125457" y="1855132"/>
            <a:chExt cx="11941085" cy="3147735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C352FCAA-A6D6-E607-8CFE-40BC02D3E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5457" y="1855132"/>
              <a:ext cx="11941085" cy="3147735"/>
            </a:xfrm>
            <a:prstGeom prst="rect">
              <a:avLst/>
            </a:prstGeom>
          </p:spPr>
        </p:pic>
        <p:sp>
          <p:nvSpPr>
            <p:cNvPr id="5" name="Elipse 4">
              <a:extLst>
                <a:ext uri="{FF2B5EF4-FFF2-40B4-BE49-F238E27FC236}">
                  <a16:creationId xmlns:a16="http://schemas.microsoft.com/office/drawing/2014/main" id="{E3E6D038-71FD-EFAE-7ACC-8E89239F23FA}"/>
                </a:ext>
              </a:extLst>
            </p:cNvPr>
            <p:cNvSpPr/>
            <p:nvPr/>
          </p:nvSpPr>
          <p:spPr>
            <a:xfrm>
              <a:off x="11075866" y="2660095"/>
              <a:ext cx="871268" cy="240767"/>
            </a:xfrm>
            <a:prstGeom prst="ellipse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280051406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28CBFC-439D-7084-9A50-350ABE15B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C3C60E24-930D-2A36-2F43-BCCCF1336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" name="Agrupar 1">
            <a:extLst>
              <a:ext uri="{FF2B5EF4-FFF2-40B4-BE49-F238E27FC236}">
                <a16:creationId xmlns:a16="http://schemas.microsoft.com/office/drawing/2014/main" id="{7E0BE543-C436-83E3-D7B4-FBAA88CB279F}"/>
              </a:ext>
            </a:extLst>
          </p:cNvPr>
          <p:cNvGrpSpPr/>
          <p:nvPr/>
        </p:nvGrpSpPr>
        <p:grpSpPr>
          <a:xfrm>
            <a:off x="-1" y="841943"/>
            <a:ext cx="6096001" cy="658385"/>
            <a:chOff x="-1" y="841943"/>
            <a:chExt cx="6096001" cy="658385"/>
          </a:xfrm>
        </p:grpSpPr>
        <p:sp>
          <p:nvSpPr>
            <p:cNvPr id="108" name="Retângulo 4">
              <a:extLst>
                <a:ext uri="{FF2B5EF4-FFF2-40B4-BE49-F238E27FC236}">
                  <a16:creationId xmlns:a16="http://schemas.microsoft.com/office/drawing/2014/main" id="{F5E82AFA-8FD2-C89F-9675-0322F7ED1A94}"/>
                </a:ext>
              </a:extLst>
            </p:cNvPr>
            <p:cNvSpPr/>
            <p:nvPr/>
          </p:nvSpPr>
          <p:spPr>
            <a:xfrm>
              <a:off x="-1" y="948464"/>
              <a:ext cx="6096001" cy="551864"/>
            </a:xfrm>
            <a:prstGeom prst="rect">
              <a:avLst/>
            </a:prstGeom>
            <a:solidFill>
              <a:srgbClr val="F9A22F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tângulo 1">
              <a:extLst>
                <a:ext uri="{FF2B5EF4-FFF2-40B4-BE49-F238E27FC236}">
                  <a16:creationId xmlns:a16="http://schemas.microsoft.com/office/drawing/2014/main" id="{D6CC6C68-6801-49DA-DE31-E03184F80A88}"/>
                </a:ext>
              </a:extLst>
            </p:cNvPr>
            <p:cNvSpPr txBox="1"/>
            <p:nvPr/>
          </p:nvSpPr>
          <p:spPr>
            <a:xfrm>
              <a:off x="548578" y="841943"/>
              <a:ext cx="5117746" cy="65838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lnSpc>
                  <a:spcPct val="150000"/>
                </a:lnSpc>
                <a:spcBef>
                  <a:spcPts val="300"/>
                </a:spcBef>
                <a:defRPr sz="2800" b="1">
                  <a:solidFill>
                    <a:srgbClr val="FFFFFF"/>
                  </a:solidFill>
                  <a:latin typeface="Myriad Pro Cond"/>
                  <a:ea typeface="Myriad Pro Cond"/>
                  <a:cs typeface="Myriad Pro Cond"/>
                  <a:sym typeface="Myriad Pro Cond"/>
                </a:defRPr>
              </a:lvl1pPr>
            </a:lstStyle>
            <a:p>
              <a:r>
                <a:rPr lang="pt-BR" dirty="0"/>
                <a:t>Resultado financeiro de 2024:</a:t>
              </a:r>
              <a:endParaRPr dirty="0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1520C0BA-8639-BBD7-1631-D2DBF637B4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FB5B3A3D-E073-A532-99A2-C1B8A40E8B0B}"/>
              </a:ext>
            </a:extLst>
          </p:cNvPr>
          <p:cNvSpPr txBox="1">
            <a:spLocks/>
          </p:cNvSpPr>
          <p:nvPr/>
        </p:nvSpPr>
        <p:spPr>
          <a:xfrm>
            <a:off x="293297" y="4572000"/>
            <a:ext cx="11524892" cy="1386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200" b="1" dirty="0">
                <a:solidFill>
                  <a:srgbClr val="F17925"/>
                </a:solidFill>
                <a:latin typeface="Myriad Pro Cond"/>
              </a:rPr>
              <a:t>Resultado financeiro em 2024: </a:t>
            </a:r>
          </a:p>
          <a:p>
            <a:pPr algn="ctr"/>
            <a:r>
              <a:rPr lang="pt-BR" sz="3200" b="1" dirty="0">
                <a:solidFill>
                  <a:srgbClr val="5680CA"/>
                </a:solidFill>
                <a:latin typeface="Myriad Pro Cond"/>
              </a:rPr>
              <a:t>Superávit de R$ 754.308,00</a:t>
            </a:r>
            <a:endParaRPr lang="pt-BR" sz="3200" dirty="0">
              <a:solidFill>
                <a:srgbClr val="5680CA"/>
              </a:solidFill>
              <a:latin typeface="Myriad Pro Cond"/>
            </a:endParaRPr>
          </a:p>
        </p:txBody>
      </p:sp>
      <p:grpSp>
        <p:nvGrpSpPr>
          <p:cNvPr id="8" name="Agrupar 7">
            <a:extLst>
              <a:ext uri="{FF2B5EF4-FFF2-40B4-BE49-F238E27FC236}">
                <a16:creationId xmlns:a16="http://schemas.microsoft.com/office/drawing/2014/main" id="{B27DDDEE-115D-357E-D70A-B49AD60DD429}"/>
              </a:ext>
            </a:extLst>
          </p:cNvPr>
          <p:cNvGrpSpPr/>
          <p:nvPr/>
        </p:nvGrpSpPr>
        <p:grpSpPr>
          <a:xfrm>
            <a:off x="75014" y="2270743"/>
            <a:ext cx="12041972" cy="1530842"/>
            <a:chOff x="75014" y="2270743"/>
            <a:chExt cx="12041972" cy="1530842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B29BBE47-03E5-6D61-43D3-114C7E4F2FC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014" y="2270743"/>
              <a:ext cx="12041972" cy="1530842"/>
            </a:xfrm>
            <a:prstGeom prst="rect">
              <a:avLst/>
            </a:prstGeom>
          </p:spPr>
        </p:pic>
        <p:sp>
          <p:nvSpPr>
            <p:cNvPr id="7" name="Elipse 6">
              <a:extLst>
                <a:ext uri="{FF2B5EF4-FFF2-40B4-BE49-F238E27FC236}">
                  <a16:creationId xmlns:a16="http://schemas.microsoft.com/office/drawing/2014/main" id="{1A89D859-8748-FE8B-D28D-033D0782AFC5}"/>
                </a:ext>
              </a:extLst>
            </p:cNvPr>
            <p:cNvSpPr/>
            <p:nvPr/>
          </p:nvSpPr>
          <p:spPr>
            <a:xfrm>
              <a:off x="11279575" y="3091137"/>
              <a:ext cx="770625" cy="234980"/>
            </a:xfrm>
            <a:prstGeom prst="ellipse">
              <a:avLst/>
            </a:prstGeom>
            <a:noFill/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4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</p:grpSp>
    </p:spTree>
    <p:extLst>
      <p:ext uri="{BB962C8B-B14F-4D97-AF65-F5344CB8AC3E}">
        <p14:creationId xmlns:p14="http://schemas.microsoft.com/office/powerpoint/2010/main" val="1739217006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97B48-B7F4-1F44-2001-E40804F817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Imagem 3" descr="Imagem 3">
            <a:extLst>
              <a:ext uri="{FF2B5EF4-FFF2-40B4-BE49-F238E27FC236}">
                <a16:creationId xmlns:a16="http://schemas.microsoft.com/office/drawing/2014/main" id="{42D3BC20-16F9-DC3F-4AD7-368DC4E11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38900"/>
            <a:ext cx="12192000" cy="4191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" name="Agrupar 11">
            <a:extLst>
              <a:ext uri="{FF2B5EF4-FFF2-40B4-BE49-F238E27FC236}">
                <a16:creationId xmlns:a16="http://schemas.microsoft.com/office/drawing/2014/main" id="{A9CAC2A0-CBA7-6349-3758-8A0BB8E0E0D9}"/>
              </a:ext>
            </a:extLst>
          </p:cNvPr>
          <p:cNvGrpSpPr/>
          <p:nvPr/>
        </p:nvGrpSpPr>
        <p:grpSpPr>
          <a:xfrm>
            <a:off x="-1" y="243066"/>
            <a:ext cx="6096001" cy="685817"/>
            <a:chOff x="-1" y="174431"/>
            <a:chExt cx="6096001" cy="685817"/>
          </a:xfrm>
        </p:grpSpPr>
        <p:sp>
          <p:nvSpPr>
            <p:cNvPr id="108" name="Retângulo 4">
              <a:extLst>
                <a:ext uri="{FF2B5EF4-FFF2-40B4-BE49-F238E27FC236}">
                  <a16:creationId xmlns:a16="http://schemas.microsoft.com/office/drawing/2014/main" id="{AAFD1EC0-E627-0FB3-B0DA-3AD504D96FE4}"/>
                </a:ext>
              </a:extLst>
            </p:cNvPr>
            <p:cNvSpPr/>
            <p:nvPr/>
          </p:nvSpPr>
          <p:spPr>
            <a:xfrm>
              <a:off x="-1" y="308384"/>
              <a:ext cx="6096001" cy="551864"/>
            </a:xfrm>
            <a:prstGeom prst="rect">
              <a:avLst/>
            </a:prstGeom>
            <a:solidFill>
              <a:srgbClr val="3D62AA"/>
            </a:solidFill>
            <a:ln w="12700">
              <a:miter lim="400000"/>
            </a:ln>
          </p:spPr>
          <p:txBody>
            <a:bodyPr lIns="45719" rIns="45719" anchor="ctr"/>
            <a:lstStyle/>
            <a:p>
              <a:pPr algn="ctr"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09" name="Retângulo 1">
              <a:extLst>
                <a:ext uri="{FF2B5EF4-FFF2-40B4-BE49-F238E27FC236}">
                  <a16:creationId xmlns:a16="http://schemas.microsoft.com/office/drawing/2014/main" id="{D1EC629C-B1E4-9C01-3EDC-97FDB58C74FA}"/>
                </a:ext>
              </a:extLst>
            </p:cNvPr>
            <p:cNvSpPr txBox="1"/>
            <p:nvPr/>
          </p:nvSpPr>
          <p:spPr>
            <a:xfrm>
              <a:off x="548578" y="174431"/>
              <a:ext cx="3901066" cy="65838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lIns="45719" rIns="45719">
              <a:spAutoFit/>
            </a:bodyPr>
            <a:lstStyle>
              <a:lvl1pPr>
                <a:lnSpc>
                  <a:spcPct val="150000"/>
                </a:lnSpc>
                <a:spcBef>
                  <a:spcPts val="300"/>
                </a:spcBef>
                <a:defRPr sz="2800" b="1">
                  <a:solidFill>
                    <a:srgbClr val="FFFFFF"/>
                  </a:solidFill>
                  <a:latin typeface="Myriad Pro Cond"/>
                  <a:ea typeface="Myriad Pro Cond"/>
                  <a:cs typeface="Myriad Pro Cond"/>
                  <a:sym typeface="Myriad Pro Cond"/>
                </a:defRPr>
              </a:lvl1pPr>
            </a:lstStyle>
            <a:p>
              <a:r>
                <a:rPr lang="pt-BR" dirty="0"/>
                <a:t>Processos trabalhistas:</a:t>
              </a:r>
              <a:endParaRPr dirty="0"/>
            </a:p>
          </p:txBody>
        </p: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37117DA3-369E-2D3B-E65C-CF1FA28781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7856" y="5867712"/>
            <a:ext cx="1772344" cy="563307"/>
          </a:xfrm>
          <a:prstGeom prst="rect">
            <a:avLst/>
          </a:prstGeom>
        </p:spPr>
      </p:pic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37C50693-DC6A-7409-4A57-64B0A5D54F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290115"/>
              </p:ext>
            </p:extLst>
          </p:nvPr>
        </p:nvGraphicFramePr>
        <p:xfrm>
          <a:off x="2040828" y="1143488"/>
          <a:ext cx="8110344" cy="4571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5391290" imgH="3038339" progId="Excel.Sheet.12">
                  <p:embed/>
                </p:oleObj>
              </mc:Choice>
              <mc:Fallback>
                <p:oleObj name="Worksheet" r:id="rId4" imgW="5391290" imgH="30383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40828" y="1143488"/>
                        <a:ext cx="8110344" cy="45710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465926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Tema do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ema do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166</Words>
  <Application>Microsoft Office PowerPoint</Application>
  <PresentationFormat>Widescreen</PresentationFormat>
  <Paragraphs>29</Paragraphs>
  <Slides>13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Myriad Pro Cond</vt:lpstr>
      <vt:lpstr>Tema do Office</vt:lpstr>
      <vt:lpstr>Worksheet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Kelly Ribeiro</dc:creator>
  <cp:lastModifiedBy>Kelly Ribeiro</cp:lastModifiedBy>
  <cp:revision>19</cp:revision>
  <dcterms:modified xsi:type="dcterms:W3CDTF">2025-01-30T18:10:23Z</dcterms:modified>
</cp:coreProperties>
</file>